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Prata" panose="020B0604020202020204" charset="0"/>
      <p:regular r:id="rId13"/>
    </p:embeddedFont>
    <p:embeddedFont>
      <p:font typeface="Raleway" pitchFamily="2" charset="0"/>
      <p:regular r:id="rId14"/>
    </p:embeddedFont>
    <p:embeddedFont>
      <p:font typeface="Raleway Bold" pitchFamily="2" charset="0"/>
      <p:bold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6" d="100"/>
          <a:sy n="76" d="100"/>
        </p:scale>
        <p:origin x="96" y="2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19216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2DA691-3428-9FB3-ECD5-711A4171E64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60823D-43DB-240E-4EE6-E87CA38F912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24A324-8818-0F60-1E91-01779FD12D2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DFD1551-A1E5-8FD2-7ABD-B992130154EE}"/>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1547769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851074-4B09-1386-1633-BC6D65941B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8ECF25-6DE7-3654-ACB4-47FB3CEFAC1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6039A5-6C19-307C-F7E0-B40E1E4EB59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09174B9-784C-F91A-9EB2-456ABEC17BE3}"/>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34116177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19983"/>
            <a:ext cx="6267450" cy="708779"/>
          </a:xfrm>
          <a:prstGeom prst="rect">
            <a:avLst/>
          </a:prstGeom>
          <a:noFill/>
          <a:ln/>
        </p:spPr>
        <p:txBody>
          <a:bodyPr wrap="none" lIns="0" tIns="0" rIns="0" bIns="0" rtlCol="0" anchor="t"/>
          <a:lstStyle/>
          <a:p>
            <a:pPr marL="0" indent="0" algn="l">
              <a:lnSpc>
                <a:spcPts val="5550"/>
              </a:lnSpc>
              <a:buNone/>
            </a:pPr>
            <a:r>
              <a:rPr lang="en-US" sz="4450" dirty="0">
                <a:solidFill>
                  <a:srgbClr val="F2E782"/>
                </a:solidFill>
                <a:latin typeface="Prata" pitchFamily="34" charset="0"/>
                <a:ea typeface="Prata" pitchFamily="34" charset="-122"/>
                <a:cs typeface="Prata" pitchFamily="34" charset="-120"/>
              </a:rPr>
              <a:t>Hướng dẫn học LAB211</a:t>
            </a:r>
            <a:endParaRPr lang="en-US" sz="4450" dirty="0"/>
          </a:p>
        </p:txBody>
      </p:sp>
      <p:sp>
        <p:nvSpPr>
          <p:cNvPr id="4" name="Text 1"/>
          <p:cNvSpPr/>
          <p:nvPr/>
        </p:nvSpPr>
        <p:spPr>
          <a:xfrm>
            <a:off x="6280190" y="3768923"/>
            <a:ext cx="7556421" cy="1088708"/>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Chào mừng bạn đến với LAB211, môn học thực hành Java OOP. Môn học này sẽ giúp bạn củng cố kiến thức lập trình hướng đối tượng, nắm vững cách sử dụng Java và rèn luyện kỹ năng giải quyết vấn đề.</a:t>
            </a:r>
            <a:endParaRPr lang="en-US" sz="1750" dirty="0"/>
          </a:p>
        </p:txBody>
      </p:sp>
      <p:sp>
        <p:nvSpPr>
          <p:cNvPr id="5" name="Shape 2"/>
          <p:cNvSpPr/>
          <p:nvPr/>
        </p:nvSpPr>
        <p:spPr>
          <a:xfrm>
            <a:off x="6280190" y="5129689"/>
            <a:ext cx="362903" cy="362903"/>
          </a:xfrm>
          <a:prstGeom prst="roundRect">
            <a:avLst>
              <a:gd name="adj" fmla="val 25194296"/>
            </a:avLst>
          </a:prstGeom>
          <a:noFill/>
          <a:ln w="7620">
            <a:solidFill>
              <a:srgbClr val="3C3838"/>
            </a:solidFill>
            <a:prstDash val="solid"/>
          </a:ln>
        </p:spPr>
      </p:sp>
      <p:pic>
        <p:nvPicPr>
          <p:cNvPr id="6" name="Image 1" descr="preencoded.png"/>
          <p:cNvPicPr>
            <a:picLocks noChangeAspect="1"/>
          </p:cNvPicPr>
          <p:nvPr/>
        </p:nvPicPr>
        <p:blipFill>
          <a:blip r:embed="rId4"/>
          <a:stretch>
            <a:fillRect/>
          </a:stretch>
        </p:blipFill>
        <p:spPr>
          <a:xfrm>
            <a:off x="6287810" y="5137309"/>
            <a:ext cx="347663" cy="347663"/>
          </a:xfrm>
          <a:prstGeom prst="rect">
            <a:avLst/>
          </a:prstGeom>
        </p:spPr>
      </p:pic>
      <p:sp>
        <p:nvSpPr>
          <p:cNvPr id="7" name="Text 3"/>
          <p:cNvSpPr/>
          <p:nvPr/>
        </p:nvSpPr>
        <p:spPr>
          <a:xfrm>
            <a:off x="6756440" y="5112782"/>
            <a:ext cx="4826675" cy="396835"/>
          </a:xfrm>
          <a:prstGeom prst="rect">
            <a:avLst/>
          </a:prstGeom>
          <a:noFill/>
          <a:ln/>
        </p:spPr>
        <p:txBody>
          <a:bodyPr wrap="none" lIns="0" tIns="0" rIns="0" bIns="0" rtlCol="0" anchor="t"/>
          <a:lstStyle/>
          <a:p>
            <a:pPr marL="0" indent="0" algn="l">
              <a:lnSpc>
                <a:spcPts val="3100"/>
              </a:lnSpc>
              <a:buNone/>
            </a:pPr>
            <a:r>
              <a:rPr lang="en-US" sz="2200" b="1" dirty="0">
                <a:solidFill>
                  <a:srgbClr val="CFCBBF"/>
                </a:solidFill>
                <a:latin typeface="Raleway Bold" pitchFamily="34" charset="0"/>
                <a:ea typeface="Raleway Bold" pitchFamily="34" charset="-122"/>
                <a:cs typeface="Raleway Bold" pitchFamily="34" charset="-120"/>
              </a:rPr>
              <a:t>by </a:t>
            </a:r>
            <a:r>
              <a:rPr lang="en-US" sz="2200" b="1">
                <a:solidFill>
                  <a:srgbClr val="CFCBBF"/>
                </a:solidFill>
                <a:latin typeface="Raleway Bold" pitchFamily="34" charset="0"/>
                <a:ea typeface="Raleway Bold" pitchFamily="34" charset="-122"/>
                <a:cs typeface="Raleway Bold" pitchFamily="34" charset="-120"/>
              </a:rPr>
              <a:t>Nguyen Van An (</a:t>
            </a:r>
            <a:r>
              <a:rPr lang="en-US" sz="2200" b="1" dirty="0">
                <a:solidFill>
                  <a:srgbClr val="CFCBBF"/>
                </a:solidFill>
                <a:latin typeface="Raleway Bold" pitchFamily="34" charset="0"/>
                <a:ea typeface="Raleway Bold" pitchFamily="34" charset="-122"/>
                <a:cs typeface="Raleway Bold" pitchFamily="34" charset="-120"/>
              </a:rPr>
              <a:t>FE FPTU HN)</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E85179-57CF-69B3-0D48-80FFD1BAD190}"/>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6DF2AA02-2167-34FA-AF69-3A01570CB286}"/>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E1E37D58-E71E-BF54-C46F-85804B06CF22}"/>
              </a:ext>
            </a:extLst>
          </p:cNvPr>
          <p:cNvSpPr/>
          <p:nvPr/>
        </p:nvSpPr>
        <p:spPr>
          <a:xfrm>
            <a:off x="793790" y="371187"/>
            <a:ext cx="5670590" cy="708779"/>
          </a:xfrm>
          <a:prstGeom prst="rect">
            <a:avLst/>
          </a:prstGeom>
          <a:noFill/>
          <a:ln/>
        </p:spPr>
        <p:txBody>
          <a:bodyPr wrap="none" lIns="0" tIns="0" rIns="0" bIns="0" rtlCol="0" anchor="t"/>
          <a:lstStyle/>
          <a:p>
            <a:pPr marL="0" indent="0" algn="l">
              <a:lnSpc>
                <a:spcPts val="5550"/>
              </a:lnSpc>
              <a:buNone/>
            </a:pPr>
            <a:r>
              <a:rPr lang="en-US" sz="4450" dirty="0" err="1">
                <a:solidFill>
                  <a:srgbClr val="F2E782"/>
                </a:solidFill>
                <a:latin typeface="Prata" pitchFamily="34" charset="0"/>
                <a:ea typeface="Prata" pitchFamily="34" charset="-122"/>
                <a:cs typeface="Prata" pitchFamily="34" charset="-120"/>
              </a:rPr>
              <a:t>Nội</a:t>
            </a:r>
            <a:r>
              <a:rPr lang="en-US" sz="4450" dirty="0">
                <a:solidFill>
                  <a:srgbClr val="F2E782"/>
                </a:solidFill>
                <a:latin typeface="Prata" pitchFamily="34" charset="0"/>
                <a:ea typeface="Prata" pitchFamily="34" charset="-122"/>
                <a:cs typeface="Prata" pitchFamily="34" charset="-120"/>
              </a:rPr>
              <a:t> </a:t>
            </a:r>
            <a:r>
              <a:rPr lang="en-US" sz="4450" dirty="0" err="1">
                <a:solidFill>
                  <a:srgbClr val="F2E782"/>
                </a:solidFill>
                <a:latin typeface="Prata" pitchFamily="34" charset="0"/>
                <a:ea typeface="Prata" pitchFamily="34" charset="-122"/>
                <a:cs typeface="Prata" pitchFamily="34" charset="-120"/>
              </a:rPr>
              <a:t>quy</a:t>
            </a:r>
            <a:r>
              <a:rPr lang="en-US" sz="4450" dirty="0">
                <a:solidFill>
                  <a:srgbClr val="F2E782"/>
                </a:solidFill>
                <a:latin typeface="Prata" pitchFamily="34" charset="0"/>
                <a:ea typeface="Prata" pitchFamily="34" charset="-122"/>
                <a:cs typeface="Prata" pitchFamily="34" charset="-120"/>
              </a:rPr>
              <a:t> (</a:t>
            </a:r>
            <a:r>
              <a:rPr lang="en-US" sz="4450" dirty="0" err="1">
                <a:solidFill>
                  <a:srgbClr val="F2E782"/>
                </a:solidFill>
                <a:latin typeface="Prata" pitchFamily="34" charset="0"/>
                <a:ea typeface="Prata" pitchFamily="34" charset="-122"/>
                <a:cs typeface="Prata" pitchFamily="34" charset="-120"/>
              </a:rPr>
              <a:t>tiếp</a:t>
            </a:r>
            <a:r>
              <a:rPr lang="en-US" sz="4450" dirty="0">
                <a:solidFill>
                  <a:srgbClr val="F2E782"/>
                </a:solidFill>
                <a:latin typeface="Prata" pitchFamily="34" charset="0"/>
                <a:ea typeface="Prata" pitchFamily="34" charset="-122"/>
                <a:cs typeface="Prata" pitchFamily="34" charset="-120"/>
              </a:rPr>
              <a:t>)</a:t>
            </a:r>
            <a:endParaRPr lang="en-US" sz="4450" dirty="0"/>
          </a:p>
        </p:txBody>
      </p:sp>
      <p:sp>
        <p:nvSpPr>
          <p:cNvPr id="9" name="Text 6">
            <a:extLst>
              <a:ext uri="{FF2B5EF4-FFF2-40B4-BE49-F238E27FC236}">
                <a16:creationId xmlns:a16="http://schemas.microsoft.com/office/drawing/2014/main" id="{F36A1A54-0189-50E2-E166-0589C6D81A2E}"/>
              </a:ext>
            </a:extLst>
          </p:cNvPr>
          <p:cNvSpPr/>
          <p:nvPr/>
        </p:nvSpPr>
        <p:spPr>
          <a:xfrm>
            <a:off x="292324" y="1239738"/>
            <a:ext cx="11779434" cy="5312064"/>
          </a:xfrm>
          <a:prstGeom prst="rect">
            <a:avLst/>
          </a:prstGeom>
          <a:noFill/>
          <a:ln/>
        </p:spPr>
        <p:txBody>
          <a:bodyPr wrap="none" lIns="0" tIns="0" rIns="0" bIns="0" rtlCol="0" anchor="t"/>
          <a:lstStyle/>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6. Source code </a:t>
            </a:r>
            <a:r>
              <a:rPr lang="en-US" sz="1750" dirty="0" err="1">
                <a:solidFill>
                  <a:srgbClr val="CFCBBF"/>
                </a:solidFill>
                <a:latin typeface="Raleway" pitchFamily="34" charset="0"/>
                <a:ea typeface="Raleway" pitchFamily="34" charset="-122"/>
                <a:cs typeface="Raleway" pitchFamily="34" charset="-120"/>
              </a:rPr>
              <a:t>bắt</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buộc</a:t>
            </a:r>
            <a:r>
              <a:rPr lang="vi-VN" sz="1750" dirty="0">
                <a:solidFill>
                  <a:srgbClr val="CFCBBF"/>
                </a:solidFill>
                <a:latin typeface="Raleway" pitchFamily="34" charset="0"/>
                <a:ea typeface="Raleway" pitchFamily="34" charset="-122"/>
                <a:cs typeface="Raleway" pitchFamily="34" charset="-120"/>
              </a:rPr>
              <a:t> theo cấu trúc (MV</a:t>
            </a:r>
            <a:r>
              <a:rPr lang="en-US" sz="1750" dirty="0">
                <a:solidFill>
                  <a:srgbClr val="CFCBBF"/>
                </a:solidFill>
                <a:latin typeface="Raleway" pitchFamily="34" charset="0"/>
                <a:ea typeface="Raleway" pitchFamily="34" charset="-122"/>
                <a:cs typeface="Raleway" pitchFamily="34" charset="-120"/>
              </a:rPr>
              <a:t>C</a:t>
            </a:r>
            <a:r>
              <a:rPr lang="vi-VN" sz="1750" dirty="0">
                <a:solidFill>
                  <a:srgbClr val="CFCBBF"/>
                </a:solidFill>
                <a:latin typeface="Raleway" pitchFamily="34" charset="0"/>
                <a:ea typeface="Raleway" pitchFamily="34" charset="-122"/>
                <a:cs typeface="Raleway" pitchFamily="34" charset="-120"/>
              </a:rPr>
              <a:t>), không có cấu trúc -&gt; không reivew</a:t>
            </a:r>
          </a:p>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7</a:t>
            </a:r>
            <a:r>
              <a:rPr lang="vi-VN" sz="1750" dirty="0">
                <a:solidFill>
                  <a:srgbClr val="CFCBBF"/>
                </a:solidFill>
                <a:latin typeface="Raleway" pitchFamily="34" charset="0"/>
                <a:ea typeface="Raleway" pitchFamily="34" charset="-122"/>
                <a:cs typeface="Raleway" pitchFamily="34" charset="-120"/>
              </a:rPr>
              <a:t>. Khi review, cần đảm bảo và trả lời được:</a:t>
            </a: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Đúng coding convention, không đảm bảo convention sẽ không review tiếp.</a:t>
            </a:r>
            <a:endParaRPr lang="en-US"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(Ưu tiên Alt + Shift + F)</a:t>
            </a: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Có đủ comment source ít nhất cho function và block/rẽ nhánh</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Không</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có</a:t>
            </a:r>
            <a:r>
              <a:rPr lang="en-US" sz="1750" dirty="0">
                <a:solidFill>
                  <a:srgbClr val="CFCBBF"/>
                </a:solidFill>
                <a:latin typeface="Raleway" pitchFamily="34" charset="0"/>
                <a:ea typeface="Raleway" pitchFamily="34" charset="-122"/>
                <a:cs typeface="Raleway" pitchFamily="34" charset="-120"/>
              </a:rPr>
              <a:t> comment -&gt; </a:t>
            </a:r>
            <a:r>
              <a:rPr lang="en-US" sz="1750" dirty="0" err="1">
                <a:solidFill>
                  <a:srgbClr val="CFCBBF"/>
                </a:solidFill>
                <a:latin typeface="Raleway" pitchFamily="34" charset="0"/>
                <a:ea typeface="Raleway" pitchFamily="34" charset="-122"/>
                <a:cs typeface="Raleway" pitchFamily="34" charset="-120"/>
              </a:rPr>
              <a:t>không</a:t>
            </a:r>
            <a:r>
              <a:rPr lang="en-US" sz="1750" dirty="0">
                <a:solidFill>
                  <a:srgbClr val="CFCBBF"/>
                </a:solidFill>
                <a:latin typeface="Raleway" pitchFamily="34" charset="0"/>
                <a:ea typeface="Raleway" pitchFamily="34" charset="-122"/>
                <a:cs typeface="Raleway" pitchFamily="34" charset="-120"/>
              </a:rPr>
              <a:t> review</a:t>
            </a:r>
            <a:endParaRPr lang="vi-VN"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Phải debug được khi thày yêu cầu, không debug được sẽ không review tiếp</a:t>
            </a: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Làm đúng OOP: Tạo được class cho từng đối tượng độc lập, </a:t>
            </a:r>
            <a:endParaRPr lang="en-US"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đủ attribute và methods, dùng được các tính chất như kế thừa, đa hình sẽ được cộng </a:t>
            </a:r>
            <a:r>
              <a:rPr lang="en-US" sz="1750" dirty="0">
                <a:solidFill>
                  <a:srgbClr val="CFCBBF"/>
                </a:solidFill>
                <a:latin typeface="Raleway" pitchFamily="34" charset="0"/>
                <a:ea typeface="Raleway" pitchFamily="34" charset="-122"/>
                <a:cs typeface="Raleway" pitchFamily="34" charset="-120"/>
              </a:rPr>
              <a:t>LOC</a:t>
            </a:r>
            <a:r>
              <a:rPr lang="vi-VN" sz="1750" dirty="0">
                <a:solidFill>
                  <a:srgbClr val="CFCBBF"/>
                </a:solidFill>
                <a:latin typeface="Raleway" pitchFamily="34" charset="0"/>
                <a:ea typeface="Raleway" pitchFamily="34" charset="-122"/>
                <a:cs typeface="Raleway" pitchFamily="34" charset="-120"/>
              </a:rPr>
              <a:t>.</a:t>
            </a:r>
            <a:endParaRPr lang="en-US"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Implement </a:t>
            </a:r>
            <a:r>
              <a:rPr lang="en-US" sz="1750" dirty="0" err="1">
                <a:solidFill>
                  <a:srgbClr val="CFCBBF"/>
                </a:solidFill>
                <a:latin typeface="Raleway" pitchFamily="34" charset="0"/>
                <a:ea typeface="Raleway" pitchFamily="34" charset="-122"/>
                <a:cs typeface="Raleway" pitchFamily="34" charset="-120"/>
              </a:rPr>
              <a:t>và</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hiểu</a:t>
            </a:r>
            <a:r>
              <a:rPr lang="en-US" sz="1750" dirty="0">
                <a:solidFill>
                  <a:srgbClr val="CFCBBF"/>
                </a:solidFill>
                <a:latin typeface="Raleway" pitchFamily="34" charset="0"/>
                <a:ea typeface="Raleway" pitchFamily="34" charset="-122"/>
                <a:cs typeface="Raleway" pitchFamily="34" charset="-120"/>
              </a:rPr>
              <a:t> SOLID </a:t>
            </a:r>
            <a:r>
              <a:rPr lang="en-US" sz="1750" dirty="0" err="1">
                <a:solidFill>
                  <a:srgbClr val="CFCBBF"/>
                </a:solidFill>
                <a:latin typeface="Raleway" pitchFamily="34" charset="0"/>
                <a:ea typeface="Raleway" pitchFamily="34" charset="-122"/>
                <a:cs typeface="Raleway" pitchFamily="34" charset="-120"/>
              </a:rPr>
              <a:t>được</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cộng</a:t>
            </a:r>
            <a:r>
              <a:rPr lang="en-US" sz="1750" dirty="0">
                <a:solidFill>
                  <a:srgbClr val="CFCBBF"/>
                </a:solidFill>
                <a:latin typeface="Raleway" pitchFamily="34" charset="0"/>
                <a:ea typeface="Raleway" pitchFamily="34" charset="-122"/>
                <a:cs typeface="Raleway" pitchFamily="34" charset="-120"/>
              </a:rPr>
              <a:t> LOC</a:t>
            </a:r>
            <a:endParaRPr lang="vi-VN"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Các access modifier như: public, private, protected, defaut – </a:t>
            </a:r>
            <a:endParaRPr lang="en-US"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khái niệm, phạm vi, và chỉ rõ tại sao trong source chúng nó cần dùng.</a:t>
            </a: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Các kiểu dữ liệu trả về của method: int, float, string, void...tại sao trả về void, tại sao cần trả về string,…</a:t>
            </a: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Từ khóa static: tại sao dùng static? Bỏ đi thì sao? Nếu ko dùng thì sửa source thế nào cho chạy...</a:t>
            </a: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a:t>
            </a:r>
            <a:r>
              <a:rPr lang="en-US" sz="1750" dirty="0">
                <a:solidFill>
                  <a:srgbClr val="CFCBBF"/>
                </a:solidFill>
                <a:latin typeface="Raleway" pitchFamily="34" charset="0"/>
                <a:ea typeface="Raleway" pitchFamily="34" charset="-122"/>
                <a:cs typeface="Raleway" pitchFamily="34" charset="-120"/>
              </a:rPr>
              <a:t>4</a:t>
            </a:r>
            <a:r>
              <a:rPr lang="vi-VN" sz="1750" dirty="0">
                <a:solidFill>
                  <a:srgbClr val="CFCBBF"/>
                </a:solidFill>
                <a:latin typeface="Raleway" pitchFamily="34" charset="0"/>
                <a:ea typeface="Raleway" pitchFamily="34" charset="-122"/>
                <a:cs typeface="Raleway" pitchFamily="34" charset="-120"/>
              </a:rPr>
              <a:t> concep</a:t>
            </a:r>
            <a:r>
              <a:rPr lang="en-US" sz="1750" dirty="0">
                <a:solidFill>
                  <a:srgbClr val="CFCBBF"/>
                </a:solidFill>
                <a:latin typeface="Raleway" pitchFamily="34" charset="0"/>
                <a:ea typeface="Raleway" pitchFamily="34" charset="-122"/>
                <a:cs typeface="Raleway" pitchFamily="34" charset="-120"/>
              </a:rPr>
              <a:t>t</a:t>
            </a:r>
            <a:r>
              <a:rPr lang="vi-VN" sz="1750" dirty="0">
                <a:solidFill>
                  <a:srgbClr val="CFCBBF"/>
                </a:solidFill>
                <a:latin typeface="Raleway" pitchFamily="34" charset="0"/>
                <a:ea typeface="Raleway" pitchFamily="34" charset="-122"/>
                <a:cs typeface="Raleway" pitchFamily="34" charset="-120"/>
              </a:rPr>
              <a:t>s của oop: liệt kê 4 tính chất ra, phải chỉ được src của nó có tính chất nào của OOP</a:t>
            </a:r>
          </a:p>
        </p:txBody>
      </p:sp>
    </p:spTree>
    <p:extLst>
      <p:ext uri="{BB962C8B-B14F-4D97-AF65-F5344CB8AC3E}">
        <p14:creationId xmlns:p14="http://schemas.microsoft.com/office/powerpoint/2010/main" val="11481104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301954"/>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E782"/>
                </a:solidFill>
                <a:latin typeface="Prata" pitchFamily="34" charset="0"/>
                <a:ea typeface="Prata" pitchFamily="34" charset="-122"/>
                <a:cs typeface="Prata" pitchFamily="34" charset="-120"/>
              </a:rPr>
              <a:t>Mục tiêu và Yêu cầu</a:t>
            </a:r>
            <a:endParaRPr lang="en-US" sz="4450" dirty="0"/>
          </a:p>
        </p:txBody>
      </p:sp>
      <p:sp>
        <p:nvSpPr>
          <p:cNvPr id="3" name="Text 1"/>
          <p:cNvSpPr/>
          <p:nvPr/>
        </p:nvSpPr>
        <p:spPr>
          <a:xfrm>
            <a:off x="793790" y="35777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2E782"/>
                </a:solidFill>
                <a:latin typeface="Prata" pitchFamily="34" charset="0"/>
                <a:ea typeface="Prata" pitchFamily="34" charset="-122"/>
                <a:cs typeface="Prata" pitchFamily="34" charset="-120"/>
              </a:rPr>
              <a:t>Mục tiêu</a:t>
            </a:r>
            <a:endParaRPr lang="en-US" sz="2200" dirty="0"/>
          </a:p>
        </p:txBody>
      </p:sp>
      <p:sp>
        <p:nvSpPr>
          <p:cNvPr id="4" name="Text 2"/>
          <p:cNvSpPr/>
          <p:nvPr/>
        </p:nvSpPr>
        <p:spPr>
          <a:xfrm>
            <a:off x="793790" y="415885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FCBBF"/>
                </a:solidFill>
                <a:latin typeface="Raleway" pitchFamily="34" charset="0"/>
                <a:ea typeface="Raleway" pitchFamily="34" charset="-122"/>
                <a:cs typeface="Raleway" pitchFamily="34" charset="-120"/>
              </a:rPr>
              <a:t>Củng cố OOP</a:t>
            </a:r>
            <a:endParaRPr lang="en-US" sz="1750" dirty="0"/>
          </a:p>
        </p:txBody>
      </p:sp>
      <p:sp>
        <p:nvSpPr>
          <p:cNvPr id="5" name="Text 3"/>
          <p:cNvSpPr/>
          <p:nvPr/>
        </p:nvSpPr>
        <p:spPr>
          <a:xfrm>
            <a:off x="793790" y="460105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FCBBF"/>
                </a:solidFill>
                <a:latin typeface="Raleway" pitchFamily="34" charset="0"/>
                <a:ea typeface="Raleway" pitchFamily="34" charset="-122"/>
                <a:cs typeface="Raleway" pitchFamily="34" charset="-120"/>
              </a:rPr>
              <a:t>Nắm vững Java</a:t>
            </a:r>
            <a:endParaRPr lang="en-US" sz="1750" dirty="0"/>
          </a:p>
        </p:txBody>
      </p:sp>
      <p:sp>
        <p:nvSpPr>
          <p:cNvPr id="6" name="Text 4"/>
          <p:cNvSpPr/>
          <p:nvPr/>
        </p:nvSpPr>
        <p:spPr>
          <a:xfrm>
            <a:off x="793790" y="504324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FCBBF"/>
                </a:solidFill>
                <a:latin typeface="Raleway" pitchFamily="34" charset="0"/>
                <a:ea typeface="Raleway" pitchFamily="34" charset="-122"/>
                <a:cs typeface="Raleway" pitchFamily="34" charset="-120"/>
              </a:rPr>
              <a:t>Rèn luyện kỹ năng giải quyết vấn đề</a:t>
            </a:r>
            <a:endParaRPr lang="en-US" sz="1750" dirty="0"/>
          </a:p>
        </p:txBody>
      </p:sp>
      <p:sp>
        <p:nvSpPr>
          <p:cNvPr id="7" name="Text 5"/>
          <p:cNvSpPr/>
          <p:nvPr/>
        </p:nvSpPr>
        <p:spPr>
          <a:xfrm>
            <a:off x="793790" y="548544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FCBBF"/>
                </a:solidFill>
                <a:latin typeface="Raleway" pitchFamily="34" charset="0"/>
                <a:ea typeface="Raleway" pitchFamily="34" charset="-122"/>
                <a:cs typeface="Raleway" pitchFamily="34" charset="-120"/>
              </a:rPr>
              <a:t>Thành thạo kỹ thuật lập trình</a:t>
            </a:r>
            <a:endParaRPr lang="en-US" sz="1750" dirty="0"/>
          </a:p>
        </p:txBody>
      </p:sp>
      <p:sp>
        <p:nvSpPr>
          <p:cNvPr id="8" name="Text 6"/>
          <p:cNvSpPr/>
          <p:nvPr/>
        </p:nvSpPr>
        <p:spPr>
          <a:xfrm>
            <a:off x="7599521" y="3577709"/>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F2E782"/>
                </a:solidFill>
                <a:latin typeface="Prata" pitchFamily="34" charset="0"/>
                <a:ea typeface="Prata" pitchFamily="34" charset="-122"/>
                <a:cs typeface="Prata" pitchFamily="34" charset="-120"/>
              </a:rPr>
              <a:t>Yêu cầu</a:t>
            </a:r>
            <a:endParaRPr lang="en-US" sz="2200" dirty="0"/>
          </a:p>
        </p:txBody>
      </p:sp>
      <p:sp>
        <p:nvSpPr>
          <p:cNvPr id="9" name="Text 7"/>
          <p:cNvSpPr/>
          <p:nvPr/>
        </p:nvSpPr>
        <p:spPr>
          <a:xfrm>
            <a:off x="7599521" y="415885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FCBBF"/>
                </a:solidFill>
                <a:latin typeface="Raleway" pitchFamily="34" charset="0"/>
                <a:ea typeface="Raleway" pitchFamily="34" charset="-122"/>
                <a:cs typeface="Raleway" pitchFamily="34" charset="-120"/>
              </a:rPr>
              <a:t>Tổng thời gian: 20 slot</a:t>
            </a:r>
            <a:endParaRPr lang="en-US" sz="1750" dirty="0"/>
          </a:p>
        </p:txBody>
      </p:sp>
      <p:sp>
        <p:nvSpPr>
          <p:cNvPr id="10" name="Text 8"/>
          <p:cNvSpPr/>
          <p:nvPr/>
        </p:nvSpPr>
        <p:spPr>
          <a:xfrm>
            <a:off x="7599521" y="460105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FCBBF"/>
                </a:solidFill>
                <a:latin typeface="Raleway" pitchFamily="34" charset="0"/>
                <a:ea typeface="Raleway" pitchFamily="34" charset="-122"/>
                <a:cs typeface="Raleway" pitchFamily="34" charset="-120"/>
              </a:rPr>
              <a:t>Tham gia thực hành &gt;= 80%</a:t>
            </a:r>
            <a:endParaRPr lang="en-US" sz="1750" dirty="0"/>
          </a:p>
        </p:txBody>
      </p:sp>
      <p:sp>
        <p:nvSpPr>
          <p:cNvPr id="11" name="Text 9"/>
          <p:cNvSpPr/>
          <p:nvPr/>
        </p:nvSpPr>
        <p:spPr>
          <a:xfrm>
            <a:off x="7599521" y="5043249"/>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FCBBF"/>
                </a:solidFill>
                <a:latin typeface="Raleway" pitchFamily="34" charset="0"/>
                <a:ea typeface="Raleway" pitchFamily="34" charset="-122"/>
                <a:cs typeface="Raleway" pitchFamily="34" charset="-120"/>
              </a:rPr>
              <a:t>Tổng số LOC: &gt;= 750</a:t>
            </a:r>
            <a:endParaRPr lang="en-US" sz="1750" dirty="0"/>
          </a:p>
        </p:txBody>
      </p:sp>
      <p:sp>
        <p:nvSpPr>
          <p:cNvPr id="12" name="Text 10"/>
          <p:cNvSpPr/>
          <p:nvPr/>
        </p:nvSpPr>
        <p:spPr>
          <a:xfrm>
            <a:off x="7599521" y="548544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CFCBBF"/>
                </a:solidFill>
                <a:latin typeface="Raleway" pitchFamily="34" charset="0"/>
                <a:ea typeface="Raleway" pitchFamily="34" charset="-122"/>
                <a:cs typeface="Raleway" pitchFamily="34" charset="-120"/>
              </a:rPr>
              <a:t>Pass môn PRO192</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009775"/>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E782"/>
                </a:solidFill>
                <a:latin typeface="Prata" pitchFamily="34" charset="0"/>
                <a:ea typeface="Prata" pitchFamily="34" charset="-122"/>
                <a:cs typeface="Prata" pitchFamily="34" charset="-120"/>
              </a:rPr>
              <a:t>Kiến thức Cần Nắm</a:t>
            </a:r>
            <a:endParaRPr lang="en-US" sz="4450" dirty="0"/>
          </a:p>
        </p:txBody>
      </p:sp>
      <p:sp>
        <p:nvSpPr>
          <p:cNvPr id="4" name="Shape 1"/>
          <p:cNvSpPr/>
          <p:nvPr/>
        </p:nvSpPr>
        <p:spPr>
          <a:xfrm>
            <a:off x="6280190" y="3313867"/>
            <a:ext cx="510302" cy="510302"/>
          </a:xfrm>
          <a:prstGeom prst="roundRect">
            <a:avLst>
              <a:gd name="adj" fmla="val 6667"/>
            </a:avLst>
          </a:prstGeom>
          <a:solidFill>
            <a:srgbClr val="3A3B3C"/>
          </a:solidFill>
          <a:ln/>
        </p:spPr>
      </p:sp>
      <p:sp>
        <p:nvSpPr>
          <p:cNvPr id="5" name="Text 2"/>
          <p:cNvSpPr/>
          <p:nvPr/>
        </p:nvSpPr>
        <p:spPr>
          <a:xfrm>
            <a:off x="6365260" y="335637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1</a:t>
            </a:r>
            <a:endParaRPr lang="en-US" sz="2650" dirty="0"/>
          </a:p>
        </p:txBody>
      </p:sp>
      <p:sp>
        <p:nvSpPr>
          <p:cNvPr id="6" name="Text 3"/>
          <p:cNvSpPr/>
          <p:nvPr/>
        </p:nvSpPr>
        <p:spPr>
          <a:xfrm>
            <a:off x="7017306" y="331386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1. OOP</a:t>
            </a:r>
            <a:endParaRPr lang="en-US" sz="2200" dirty="0"/>
          </a:p>
        </p:txBody>
      </p:sp>
      <p:sp>
        <p:nvSpPr>
          <p:cNvPr id="7" name="Text 4"/>
          <p:cNvSpPr/>
          <p:nvPr/>
        </p:nvSpPr>
        <p:spPr>
          <a:xfrm>
            <a:off x="7017306" y="3804285"/>
            <a:ext cx="2927747"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Các tính chất của OOP</a:t>
            </a:r>
            <a:endParaRPr lang="en-US" sz="1750" dirty="0"/>
          </a:p>
        </p:txBody>
      </p:sp>
      <p:sp>
        <p:nvSpPr>
          <p:cNvPr id="8" name="Shape 5"/>
          <p:cNvSpPr/>
          <p:nvPr/>
        </p:nvSpPr>
        <p:spPr>
          <a:xfrm>
            <a:off x="10171867" y="3313867"/>
            <a:ext cx="510302" cy="510302"/>
          </a:xfrm>
          <a:prstGeom prst="roundRect">
            <a:avLst>
              <a:gd name="adj" fmla="val 6667"/>
            </a:avLst>
          </a:prstGeom>
          <a:solidFill>
            <a:srgbClr val="3A3B3C"/>
          </a:solidFill>
          <a:ln/>
        </p:spPr>
      </p:sp>
      <p:sp>
        <p:nvSpPr>
          <p:cNvPr id="9" name="Text 6"/>
          <p:cNvSpPr/>
          <p:nvPr/>
        </p:nvSpPr>
        <p:spPr>
          <a:xfrm>
            <a:off x="10256937" y="3356372"/>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2</a:t>
            </a:r>
            <a:endParaRPr lang="en-US" sz="2650" dirty="0"/>
          </a:p>
        </p:txBody>
      </p:sp>
      <p:sp>
        <p:nvSpPr>
          <p:cNvPr id="10" name="Text 7"/>
          <p:cNvSpPr/>
          <p:nvPr/>
        </p:nvSpPr>
        <p:spPr>
          <a:xfrm>
            <a:off x="10908983" y="3313867"/>
            <a:ext cx="2927747" cy="708660"/>
          </a:xfrm>
          <a:prstGeom prst="rect">
            <a:avLst/>
          </a:prstGeom>
          <a:noFill/>
          <a:ln/>
        </p:spPr>
        <p:txBody>
          <a:bodyPr wrap="squar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2. Java naming convention</a:t>
            </a:r>
            <a:endParaRPr lang="en-US" sz="2200" dirty="0"/>
          </a:p>
        </p:txBody>
      </p:sp>
      <p:sp>
        <p:nvSpPr>
          <p:cNvPr id="11" name="Text 8"/>
          <p:cNvSpPr/>
          <p:nvPr/>
        </p:nvSpPr>
        <p:spPr>
          <a:xfrm>
            <a:off x="10908983" y="4158615"/>
            <a:ext cx="2927747"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Quy tắc đặt tên trong Java</a:t>
            </a:r>
            <a:endParaRPr lang="en-US" sz="1750" dirty="0"/>
          </a:p>
        </p:txBody>
      </p:sp>
      <p:sp>
        <p:nvSpPr>
          <p:cNvPr id="12" name="Shape 9"/>
          <p:cNvSpPr/>
          <p:nvPr/>
        </p:nvSpPr>
        <p:spPr>
          <a:xfrm>
            <a:off x="6280190" y="5003483"/>
            <a:ext cx="510302" cy="510302"/>
          </a:xfrm>
          <a:prstGeom prst="roundRect">
            <a:avLst>
              <a:gd name="adj" fmla="val 6667"/>
            </a:avLst>
          </a:prstGeom>
          <a:solidFill>
            <a:srgbClr val="3A3B3C"/>
          </a:solidFill>
          <a:ln/>
        </p:spPr>
      </p:sp>
      <p:sp>
        <p:nvSpPr>
          <p:cNvPr id="13" name="Text 10"/>
          <p:cNvSpPr/>
          <p:nvPr/>
        </p:nvSpPr>
        <p:spPr>
          <a:xfrm>
            <a:off x="6365260" y="504598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3</a:t>
            </a:r>
            <a:endParaRPr lang="en-US" sz="2650" dirty="0"/>
          </a:p>
        </p:txBody>
      </p:sp>
      <p:sp>
        <p:nvSpPr>
          <p:cNvPr id="14" name="Text 11"/>
          <p:cNvSpPr/>
          <p:nvPr/>
        </p:nvSpPr>
        <p:spPr>
          <a:xfrm>
            <a:off x="7017306" y="500348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3. Access modifier</a:t>
            </a:r>
            <a:endParaRPr lang="en-US" sz="2200" dirty="0"/>
          </a:p>
        </p:txBody>
      </p:sp>
      <p:sp>
        <p:nvSpPr>
          <p:cNvPr id="15" name="Text 12"/>
          <p:cNvSpPr/>
          <p:nvPr/>
        </p:nvSpPr>
        <p:spPr>
          <a:xfrm>
            <a:off x="7017306" y="5493901"/>
            <a:ext cx="2927747"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Kiểm soát truy cập vào thành phần</a:t>
            </a:r>
            <a:endParaRPr lang="en-US" sz="1750" dirty="0"/>
          </a:p>
        </p:txBody>
      </p:sp>
      <p:sp>
        <p:nvSpPr>
          <p:cNvPr id="16" name="Shape 13"/>
          <p:cNvSpPr/>
          <p:nvPr/>
        </p:nvSpPr>
        <p:spPr>
          <a:xfrm>
            <a:off x="10171867" y="5003483"/>
            <a:ext cx="510302" cy="510302"/>
          </a:xfrm>
          <a:prstGeom prst="roundRect">
            <a:avLst>
              <a:gd name="adj" fmla="val 6667"/>
            </a:avLst>
          </a:prstGeom>
          <a:solidFill>
            <a:srgbClr val="3A3B3C"/>
          </a:solidFill>
          <a:ln/>
        </p:spPr>
      </p:sp>
      <p:sp>
        <p:nvSpPr>
          <p:cNvPr id="17" name="Text 14"/>
          <p:cNvSpPr/>
          <p:nvPr/>
        </p:nvSpPr>
        <p:spPr>
          <a:xfrm>
            <a:off x="10256937" y="504598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4</a:t>
            </a:r>
            <a:endParaRPr lang="en-US" sz="2650" dirty="0"/>
          </a:p>
        </p:txBody>
      </p:sp>
      <p:sp>
        <p:nvSpPr>
          <p:cNvPr id="18" name="Text 15"/>
          <p:cNvSpPr/>
          <p:nvPr/>
        </p:nvSpPr>
        <p:spPr>
          <a:xfrm>
            <a:off x="10908983" y="500348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4. Static</a:t>
            </a:r>
            <a:endParaRPr lang="en-US" sz="2200" dirty="0"/>
          </a:p>
        </p:txBody>
      </p:sp>
      <p:sp>
        <p:nvSpPr>
          <p:cNvPr id="19" name="Text 16"/>
          <p:cNvSpPr/>
          <p:nvPr/>
        </p:nvSpPr>
        <p:spPr>
          <a:xfrm>
            <a:off x="10908983" y="5493901"/>
            <a:ext cx="2927747"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Khái niệm Static trong Java</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673191"/>
            <a:ext cx="6882527" cy="708779"/>
          </a:xfrm>
          <a:prstGeom prst="rect">
            <a:avLst/>
          </a:prstGeom>
          <a:noFill/>
          <a:ln/>
        </p:spPr>
        <p:txBody>
          <a:bodyPr wrap="none" lIns="0" tIns="0" rIns="0" bIns="0" rtlCol="0" anchor="t"/>
          <a:lstStyle/>
          <a:p>
            <a:pPr marL="0" indent="0" algn="l">
              <a:lnSpc>
                <a:spcPts val="5550"/>
              </a:lnSpc>
              <a:buNone/>
            </a:pPr>
            <a:r>
              <a:rPr lang="en-US" sz="4450" dirty="0">
                <a:solidFill>
                  <a:srgbClr val="F2E782"/>
                </a:solidFill>
                <a:latin typeface="Prata" pitchFamily="34" charset="0"/>
                <a:ea typeface="Prata" pitchFamily="34" charset="-122"/>
                <a:cs typeface="Prata" pitchFamily="34" charset="-120"/>
              </a:rPr>
              <a:t>Kiến thức Cần Nắm (tiếp)</a:t>
            </a:r>
            <a:endParaRPr lang="en-US" sz="4450" dirty="0"/>
          </a:p>
        </p:txBody>
      </p:sp>
      <p:sp>
        <p:nvSpPr>
          <p:cNvPr id="4" name="Shape 1"/>
          <p:cNvSpPr/>
          <p:nvPr/>
        </p:nvSpPr>
        <p:spPr>
          <a:xfrm>
            <a:off x="6280190" y="3977283"/>
            <a:ext cx="510302" cy="510302"/>
          </a:xfrm>
          <a:prstGeom prst="roundRect">
            <a:avLst>
              <a:gd name="adj" fmla="val 6667"/>
            </a:avLst>
          </a:prstGeom>
          <a:solidFill>
            <a:srgbClr val="3A3B3C"/>
          </a:solidFill>
          <a:ln/>
        </p:spPr>
      </p:sp>
      <p:sp>
        <p:nvSpPr>
          <p:cNvPr id="5" name="Text 2"/>
          <p:cNvSpPr/>
          <p:nvPr/>
        </p:nvSpPr>
        <p:spPr>
          <a:xfrm>
            <a:off x="6365260" y="401978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1</a:t>
            </a:r>
            <a:endParaRPr lang="en-US" sz="2650" dirty="0"/>
          </a:p>
        </p:txBody>
      </p:sp>
      <p:sp>
        <p:nvSpPr>
          <p:cNvPr id="6" name="Text 3"/>
          <p:cNvSpPr/>
          <p:nvPr/>
        </p:nvSpPr>
        <p:spPr>
          <a:xfrm>
            <a:off x="7017306" y="3977283"/>
            <a:ext cx="2927747" cy="708660"/>
          </a:xfrm>
          <a:prstGeom prst="rect">
            <a:avLst/>
          </a:prstGeom>
          <a:noFill/>
          <a:ln/>
        </p:spPr>
        <p:txBody>
          <a:bodyPr wrap="squar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5. Khai báo, gọi hàm, truyền tham số</a:t>
            </a:r>
            <a:endParaRPr lang="en-US" sz="2200" dirty="0"/>
          </a:p>
        </p:txBody>
      </p:sp>
      <p:sp>
        <p:nvSpPr>
          <p:cNvPr id="7" name="Text 4"/>
          <p:cNvSpPr/>
          <p:nvPr/>
        </p:nvSpPr>
        <p:spPr>
          <a:xfrm>
            <a:off x="7017306" y="4822031"/>
            <a:ext cx="2927747"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Cách thức khai báo, gọi và truyền tham số</a:t>
            </a:r>
            <a:endParaRPr lang="en-US" sz="1750" dirty="0"/>
          </a:p>
        </p:txBody>
      </p:sp>
      <p:sp>
        <p:nvSpPr>
          <p:cNvPr id="8" name="Shape 5"/>
          <p:cNvSpPr/>
          <p:nvPr/>
        </p:nvSpPr>
        <p:spPr>
          <a:xfrm>
            <a:off x="10171867" y="3977283"/>
            <a:ext cx="510302" cy="510302"/>
          </a:xfrm>
          <a:prstGeom prst="roundRect">
            <a:avLst>
              <a:gd name="adj" fmla="val 6667"/>
            </a:avLst>
          </a:prstGeom>
          <a:solidFill>
            <a:srgbClr val="3A3B3C"/>
          </a:solidFill>
          <a:ln/>
        </p:spPr>
      </p:sp>
      <p:sp>
        <p:nvSpPr>
          <p:cNvPr id="9" name="Text 6"/>
          <p:cNvSpPr/>
          <p:nvPr/>
        </p:nvSpPr>
        <p:spPr>
          <a:xfrm>
            <a:off x="10256937" y="401978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2</a:t>
            </a:r>
            <a:endParaRPr lang="en-US" sz="2650" dirty="0"/>
          </a:p>
        </p:txBody>
      </p:sp>
      <p:sp>
        <p:nvSpPr>
          <p:cNvPr id="10" name="Text 7"/>
          <p:cNvSpPr/>
          <p:nvPr/>
        </p:nvSpPr>
        <p:spPr>
          <a:xfrm>
            <a:off x="10908983" y="3977283"/>
            <a:ext cx="292417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6. Kiểu dữ liệu cơ bản</a:t>
            </a:r>
            <a:endParaRPr lang="en-US" sz="2200" dirty="0"/>
          </a:p>
        </p:txBody>
      </p:sp>
      <p:sp>
        <p:nvSpPr>
          <p:cNvPr id="11" name="Text 8"/>
          <p:cNvSpPr/>
          <p:nvPr/>
        </p:nvSpPr>
        <p:spPr>
          <a:xfrm>
            <a:off x="10908983" y="4467701"/>
            <a:ext cx="2927747" cy="1088708"/>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int, float, double, String, Date, List, ArrayList, Map, HashMap</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07012"/>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E782"/>
                </a:solidFill>
                <a:latin typeface="Prata" pitchFamily="34" charset="0"/>
                <a:ea typeface="Prata" pitchFamily="34" charset="-122"/>
                <a:cs typeface="Prata" pitchFamily="34" charset="-120"/>
              </a:rPr>
              <a:t>Yêu cầu Thực hành</a:t>
            </a:r>
            <a:endParaRPr lang="en-US" sz="4450" dirty="0"/>
          </a:p>
        </p:txBody>
      </p:sp>
      <p:sp>
        <p:nvSpPr>
          <p:cNvPr id="4" name="Shape 1"/>
          <p:cNvSpPr/>
          <p:nvPr/>
        </p:nvSpPr>
        <p:spPr>
          <a:xfrm>
            <a:off x="6280190" y="2855952"/>
            <a:ext cx="3664863" cy="1669852"/>
          </a:xfrm>
          <a:prstGeom prst="roundRect">
            <a:avLst>
              <a:gd name="adj" fmla="val 2038"/>
            </a:avLst>
          </a:prstGeom>
          <a:solidFill>
            <a:srgbClr val="3A3B3C"/>
          </a:solidFill>
          <a:ln/>
        </p:spPr>
      </p:sp>
      <p:sp>
        <p:nvSpPr>
          <p:cNvPr id="5" name="Text 2"/>
          <p:cNvSpPr/>
          <p:nvPr/>
        </p:nvSpPr>
        <p:spPr>
          <a:xfrm>
            <a:off x="6507004" y="308276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OOP</a:t>
            </a:r>
            <a:endParaRPr lang="en-US" sz="2200" dirty="0"/>
          </a:p>
        </p:txBody>
      </p:sp>
      <p:sp>
        <p:nvSpPr>
          <p:cNvPr id="6" name="Text 3"/>
          <p:cNvSpPr/>
          <p:nvPr/>
        </p:nvSpPr>
        <p:spPr>
          <a:xfrm>
            <a:off x="6507004" y="3573185"/>
            <a:ext cx="3211235"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Tất cả triển khai theo OOP</a:t>
            </a:r>
            <a:endParaRPr lang="en-US" sz="1750" dirty="0"/>
          </a:p>
        </p:txBody>
      </p:sp>
      <p:sp>
        <p:nvSpPr>
          <p:cNvPr id="7" name="Shape 4"/>
          <p:cNvSpPr/>
          <p:nvPr/>
        </p:nvSpPr>
        <p:spPr>
          <a:xfrm>
            <a:off x="10171867" y="2855952"/>
            <a:ext cx="3664863" cy="1669852"/>
          </a:xfrm>
          <a:prstGeom prst="roundRect">
            <a:avLst>
              <a:gd name="adj" fmla="val 2038"/>
            </a:avLst>
          </a:prstGeom>
          <a:solidFill>
            <a:srgbClr val="3A3B3C"/>
          </a:solidFill>
          <a:ln/>
        </p:spPr>
      </p:sp>
      <p:sp>
        <p:nvSpPr>
          <p:cNvPr id="8" name="Text 5"/>
          <p:cNvSpPr/>
          <p:nvPr/>
        </p:nvSpPr>
        <p:spPr>
          <a:xfrm>
            <a:off x="10398681" y="308276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Cấu trúc project</a:t>
            </a:r>
            <a:endParaRPr lang="en-US" sz="2200" dirty="0"/>
          </a:p>
        </p:txBody>
      </p:sp>
      <p:sp>
        <p:nvSpPr>
          <p:cNvPr id="9" name="Text 6"/>
          <p:cNvSpPr/>
          <p:nvPr/>
        </p:nvSpPr>
        <p:spPr>
          <a:xfrm>
            <a:off x="10398681" y="3573185"/>
            <a:ext cx="3211235"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Phân chia package, class, method</a:t>
            </a:r>
            <a:endParaRPr lang="en-US" sz="1750" dirty="0"/>
          </a:p>
        </p:txBody>
      </p:sp>
      <p:sp>
        <p:nvSpPr>
          <p:cNvPr id="10" name="Shape 7"/>
          <p:cNvSpPr/>
          <p:nvPr/>
        </p:nvSpPr>
        <p:spPr>
          <a:xfrm>
            <a:off x="6280190" y="4752618"/>
            <a:ext cx="3664863" cy="1669852"/>
          </a:xfrm>
          <a:prstGeom prst="roundRect">
            <a:avLst>
              <a:gd name="adj" fmla="val 2038"/>
            </a:avLst>
          </a:prstGeom>
          <a:solidFill>
            <a:srgbClr val="3A3B3C"/>
          </a:solidFill>
          <a:ln/>
        </p:spPr>
      </p:sp>
      <p:sp>
        <p:nvSpPr>
          <p:cNvPr id="11" name="Text 8"/>
          <p:cNvSpPr/>
          <p:nvPr/>
        </p:nvSpPr>
        <p:spPr>
          <a:xfrm>
            <a:off x="6507004" y="49794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SOLID</a:t>
            </a:r>
            <a:endParaRPr lang="en-US" sz="2200" dirty="0"/>
          </a:p>
        </p:txBody>
      </p:sp>
      <p:sp>
        <p:nvSpPr>
          <p:cNvPr id="12" name="Text 9"/>
          <p:cNvSpPr/>
          <p:nvPr/>
        </p:nvSpPr>
        <p:spPr>
          <a:xfrm>
            <a:off x="6507004" y="5469850"/>
            <a:ext cx="3211235"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Model đáp ứng nguyên </a:t>
            </a:r>
            <a:r>
              <a:rPr lang="en-US" sz="1750" dirty="0" err="1">
                <a:solidFill>
                  <a:srgbClr val="CFCBBF"/>
                </a:solidFill>
                <a:latin typeface="Raleway" pitchFamily="34" charset="0"/>
                <a:ea typeface="Raleway" pitchFamily="34" charset="-122"/>
                <a:cs typeface="Raleway" pitchFamily="34" charset="-120"/>
              </a:rPr>
              <a:t>tắc</a:t>
            </a:r>
            <a:r>
              <a:rPr lang="en-US" sz="1750" dirty="0">
                <a:solidFill>
                  <a:srgbClr val="CFCBBF"/>
                </a:solidFill>
                <a:latin typeface="Raleway" pitchFamily="34" charset="0"/>
                <a:ea typeface="Raleway" pitchFamily="34" charset="-122"/>
                <a:cs typeface="Raleway" pitchFamily="34" charset="-120"/>
              </a:rPr>
              <a:t> Single </a:t>
            </a:r>
            <a:r>
              <a:rPr lang="en-US" sz="1800" dirty="0">
                <a:solidFill>
                  <a:srgbClr val="CFCBBF"/>
                </a:solidFill>
                <a:latin typeface="Prata" pitchFamily="34" charset="0"/>
                <a:ea typeface="Prata" pitchFamily="34" charset="-122"/>
                <a:cs typeface="Prata" pitchFamily="34" charset="-120"/>
              </a:rPr>
              <a:t>Responsibility</a:t>
            </a:r>
            <a:endParaRPr lang="en-US" sz="1750" dirty="0"/>
          </a:p>
        </p:txBody>
      </p:sp>
      <p:sp>
        <p:nvSpPr>
          <p:cNvPr id="13" name="Shape 10"/>
          <p:cNvSpPr/>
          <p:nvPr/>
        </p:nvSpPr>
        <p:spPr>
          <a:xfrm>
            <a:off x="10171867" y="4752618"/>
            <a:ext cx="3664863" cy="1669852"/>
          </a:xfrm>
          <a:prstGeom prst="roundRect">
            <a:avLst>
              <a:gd name="adj" fmla="val 2038"/>
            </a:avLst>
          </a:prstGeom>
          <a:solidFill>
            <a:srgbClr val="3A3B3C"/>
          </a:solidFill>
          <a:ln/>
        </p:spPr>
      </p:sp>
      <p:sp>
        <p:nvSpPr>
          <p:cNvPr id="14" name="Text 11"/>
          <p:cNvSpPr/>
          <p:nvPr/>
        </p:nvSpPr>
        <p:spPr>
          <a:xfrm>
            <a:off x="10398681" y="497943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Đóng gói</a:t>
            </a:r>
            <a:endParaRPr lang="en-US" sz="2200" dirty="0"/>
          </a:p>
        </p:txBody>
      </p:sp>
      <p:sp>
        <p:nvSpPr>
          <p:cNvPr id="15" name="Text 12"/>
          <p:cNvSpPr/>
          <p:nvPr/>
        </p:nvSpPr>
        <p:spPr>
          <a:xfrm>
            <a:off x="10398681" y="5469850"/>
            <a:ext cx="3211235"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Không truyền dữ liệu qua lại</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40036"/>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E782"/>
                </a:solidFill>
                <a:latin typeface="Prata" pitchFamily="34" charset="0"/>
                <a:ea typeface="Prata" pitchFamily="34" charset="-122"/>
                <a:cs typeface="Prata" pitchFamily="34" charset="-120"/>
              </a:rPr>
              <a:t>Quy tắc đặt tên</a:t>
            </a:r>
            <a:endParaRPr lang="en-US" sz="4450" dirty="0"/>
          </a:p>
        </p:txBody>
      </p:sp>
      <p:pic>
        <p:nvPicPr>
          <p:cNvPr id="4" name="Image 1" descr="preencoded.png"/>
          <p:cNvPicPr>
            <a:picLocks noChangeAspect="1"/>
          </p:cNvPicPr>
          <p:nvPr/>
        </p:nvPicPr>
        <p:blipFill>
          <a:blip r:embed="rId4"/>
          <a:stretch>
            <a:fillRect/>
          </a:stretch>
        </p:blipFill>
        <p:spPr>
          <a:xfrm>
            <a:off x="6280190" y="2288977"/>
            <a:ext cx="566976" cy="566976"/>
          </a:xfrm>
          <a:prstGeom prst="rect">
            <a:avLst/>
          </a:prstGeom>
        </p:spPr>
      </p:pic>
      <p:sp>
        <p:nvSpPr>
          <p:cNvPr id="5" name="Text 1"/>
          <p:cNvSpPr/>
          <p:nvPr/>
        </p:nvSpPr>
        <p:spPr>
          <a:xfrm>
            <a:off x="6280190" y="308276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Project</a:t>
            </a:r>
            <a:endParaRPr lang="en-US" sz="2200" dirty="0"/>
          </a:p>
        </p:txBody>
      </p:sp>
      <p:sp>
        <p:nvSpPr>
          <p:cNvPr id="6" name="Text 2"/>
          <p:cNvSpPr/>
          <p:nvPr/>
        </p:nvSpPr>
        <p:spPr>
          <a:xfrm>
            <a:off x="6280190" y="3573185"/>
            <a:ext cx="3608070"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RollNo\_ExcerciseNo\_ExcerciseDescription</a:t>
            </a:r>
            <a:endParaRPr lang="en-US" sz="1750" dirty="0"/>
          </a:p>
        </p:txBody>
      </p:sp>
      <p:pic>
        <p:nvPicPr>
          <p:cNvPr id="7" name="Image 2" descr="preencoded.png"/>
          <p:cNvPicPr>
            <a:picLocks noChangeAspect="1"/>
          </p:cNvPicPr>
          <p:nvPr/>
        </p:nvPicPr>
        <p:blipFill>
          <a:blip r:embed="rId5"/>
          <a:stretch>
            <a:fillRect/>
          </a:stretch>
        </p:blipFill>
        <p:spPr>
          <a:xfrm>
            <a:off x="10228421" y="2288977"/>
            <a:ext cx="566976" cy="566976"/>
          </a:xfrm>
          <a:prstGeom prst="rect">
            <a:avLst/>
          </a:prstGeom>
        </p:spPr>
      </p:pic>
      <p:sp>
        <p:nvSpPr>
          <p:cNvPr id="8" name="Text 3"/>
          <p:cNvSpPr/>
          <p:nvPr/>
        </p:nvSpPr>
        <p:spPr>
          <a:xfrm>
            <a:off x="10228421" y="308276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Package</a:t>
            </a:r>
            <a:endParaRPr lang="en-US" sz="2200" dirty="0"/>
          </a:p>
        </p:txBody>
      </p:sp>
      <p:sp>
        <p:nvSpPr>
          <p:cNvPr id="9" name="Text 4"/>
          <p:cNvSpPr/>
          <p:nvPr/>
        </p:nvSpPr>
        <p:spPr>
          <a:xfrm>
            <a:off x="10228421" y="3573185"/>
            <a:ext cx="3608189"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main, controllers/services, exceptions, utils</a:t>
            </a:r>
            <a:endParaRPr lang="en-US" sz="1750" dirty="0"/>
          </a:p>
        </p:txBody>
      </p:sp>
      <p:pic>
        <p:nvPicPr>
          <p:cNvPr id="10" name="Image 3" descr="preencoded.png"/>
          <p:cNvPicPr>
            <a:picLocks noChangeAspect="1"/>
          </p:cNvPicPr>
          <p:nvPr/>
        </p:nvPicPr>
        <p:blipFill>
          <a:blip r:embed="rId6"/>
          <a:stretch>
            <a:fillRect/>
          </a:stretch>
        </p:blipFill>
        <p:spPr>
          <a:xfrm>
            <a:off x="6280190" y="4979432"/>
            <a:ext cx="566976" cy="566976"/>
          </a:xfrm>
          <a:prstGeom prst="rect">
            <a:avLst/>
          </a:prstGeom>
        </p:spPr>
      </p:pic>
      <p:sp>
        <p:nvSpPr>
          <p:cNvPr id="11" name="Text 5"/>
          <p:cNvSpPr/>
          <p:nvPr/>
        </p:nvSpPr>
        <p:spPr>
          <a:xfrm>
            <a:off x="6280190" y="577322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Class</a:t>
            </a:r>
            <a:endParaRPr lang="en-US" sz="2200" dirty="0"/>
          </a:p>
        </p:txBody>
      </p:sp>
      <p:sp>
        <p:nvSpPr>
          <p:cNvPr id="12" name="Text 6"/>
          <p:cNvSpPr/>
          <p:nvPr/>
        </p:nvSpPr>
        <p:spPr>
          <a:xfrm>
            <a:off x="6280190" y="6263640"/>
            <a:ext cx="3608070"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Student, Worker, Wallet, Person</a:t>
            </a:r>
            <a:endParaRPr lang="en-US" sz="1750" dirty="0"/>
          </a:p>
        </p:txBody>
      </p:sp>
      <p:pic>
        <p:nvPicPr>
          <p:cNvPr id="13" name="Image 4" descr="preencoded.png"/>
          <p:cNvPicPr>
            <a:picLocks noChangeAspect="1"/>
          </p:cNvPicPr>
          <p:nvPr/>
        </p:nvPicPr>
        <p:blipFill>
          <a:blip r:embed="rId7"/>
          <a:stretch>
            <a:fillRect/>
          </a:stretch>
        </p:blipFill>
        <p:spPr>
          <a:xfrm>
            <a:off x="10228421" y="4979432"/>
            <a:ext cx="566976" cy="566976"/>
          </a:xfrm>
          <a:prstGeom prst="rect">
            <a:avLst/>
          </a:prstGeom>
        </p:spPr>
      </p:pic>
      <p:sp>
        <p:nvSpPr>
          <p:cNvPr id="14" name="Text 7"/>
          <p:cNvSpPr/>
          <p:nvPr/>
        </p:nvSpPr>
        <p:spPr>
          <a:xfrm>
            <a:off x="10228421" y="577322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Method</a:t>
            </a:r>
            <a:endParaRPr lang="en-US" sz="2200" dirty="0"/>
          </a:p>
        </p:txBody>
      </p:sp>
      <p:sp>
        <p:nvSpPr>
          <p:cNvPr id="15" name="Text 8"/>
          <p:cNvSpPr/>
          <p:nvPr/>
        </p:nvSpPr>
        <p:spPr>
          <a:xfrm>
            <a:off x="10228421" y="6263640"/>
            <a:ext cx="3608189" cy="725805"/>
          </a:xfrm>
          <a:prstGeom prst="rect">
            <a:avLst/>
          </a:prstGeom>
          <a:noFill/>
          <a:ln/>
        </p:spPr>
        <p:txBody>
          <a:bodyPr wrap="squar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calcSummaryFee(), checkValidAge()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1516499"/>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E782"/>
                </a:solidFill>
                <a:latin typeface="Prata" pitchFamily="34" charset="0"/>
                <a:ea typeface="Prata" pitchFamily="34" charset="-122"/>
                <a:cs typeface="Prata" pitchFamily="34" charset="-120"/>
              </a:rPr>
              <a:t>Single Responsibility trong SOLID</a:t>
            </a:r>
            <a:endParaRPr lang="en-US" sz="4450" dirty="0"/>
          </a:p>
        </p:txBody>
      </p:sp>
      <p:pic>
        <p:nvPicPr>
          <p:cNvPr id="3" name="Image 0" descr="preencoded.png"/>
          <p:cNvPicPr>
            <a:picLocks noChangeAspect="1"/>
          </p:cNvPicPr>
          <p:nvPr/>
        </p:nvPicPr>
        <p:blipFill>
          <a:blip r:embed="rId3"/>
          <a:stretch>
            <a:fillRect/>
          </a:stretch>
        </p:blipFill>
        <p:spPr>
          <a:xfrm>
            <a:off x="2978348" y="2678906"/>
            <a:ext cx="2152055" cy="1306949"/>
          </a:xfrm>
          <a:prstGeom prst="rect">
            <a:avLst/>
          </a:prstGeom>
        </p:spPr>
      </p:pic>
      <p:sp>
        <p:nvSpPr>
          <p:cNvPr id="4" name="Text 1"/>
          <p:cNvSpPr/>
          <p:nvPr/>
        </p:nvSpPr>
        <p:spPr>
          <a:xfrm>
            <a:off x="3894892" y="3294936"/>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FCBBF"/>
                </a:solidFill>
                <a:latin typeface="Prata" pitchFamily="34" charset="0"/>
                <a:ea typeface="Prata" pitchFamily="34" charset="-122"/>
                <a:cs typeface="Prata" pitchFamily="34" charset="-120"/>
              </a:rPr>
              <a:t>1</a:t>
            </a:r>
            <a:endParaRPr lang="en-US" sz="2500" dirty="0"/>
          </a:p>
        </p:txBody>
      </p:sp>
      <p:sp>
        <p:nvSpPr>
          <p:cNvPr id="5" name="Text 2"/>
          <p:cNvSpPr/>
          <p:nvPr/>
        </p:nvSpPr>
        <p:spPr>
          <a:xfrm>
            <a:off x="5357217" y="3155156"/>
            <a:ext cx="2836069"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Single Responsibility</a:t>
            </a:r>
            <a:endParaRPr lang="en-US" sz="2200" dirty="0"/>
          </a:p>
        </p:txBody>
      </p:sp>
      <p:sp>
        <p:nvSpPr>
          <p:cNvPr id="6" name="Shape 3"/>
          <p:cNvSpPr/>
          <p:nvPr/>
        </p:nvSpPr>
        <p:spPr>
          <a:xfrm>
            <a:off x="5187077" y="3998952"/>
            <a:ext cx="8592860" cy="15240"/>
          </a:xfrm>
          <a:prstGeom prst="roundRect">
            <a:avLst>
              <a:gd name="adj" fmla="val 223256"/>
            </a:avLst>
          </a:prstGeom>
          <a:solidFill>
            <a:srgbClr val="535455"/>
          </a:solidFill>
          <a:ln/>
        </p:spPr>
      </p:sp>
      <p:pic>
        <p:nvPicPr>
          <p:cNvPr id="7" name="Image 1" descr="preencoded.png"/>
          <p:cNvPicPr>
            <a:picLocks noChangeAspect="1"/>
          </p:cNvPicPr>
          <p:nvPr/>
        </p:nvPicPr>
        <p:blipFill>
          <a:blip r:embed="rId4"/>
          <a:stretch>
            <a:fillRect/>
          </a:stretch>
        </p:blipFill>
        <p:spPr>
          <a:xfrm>
            <a:off x="1902381" y="4042529"/>
            <a:ext cx="4304109" cy="1306949"/>
          </a:xfrm>
          <a:prstGeom prst="rect">
            <a:avLst/>
          </a:prstGeom>
        </p:spPr>
      </p:pic>
      <p:sp>
        <p:nvSpPr>
          <p:cNvPr id="8" name="Text 4"/>
          <p:cNvSpPr/>
          <p:nvPr/>
        </p:nvSpPr>
        <p:spPr>
          <a:xfrm>
            <a:off x="3894892" y="4496633"/>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FCBBF"/>
                </a:solidFill>
                <a:latin typeface="Prata" pitchFamily="34" charset="0"/>
                <a:ea typeface="Prata" pitchFamily="34" charset="-122"/>
                <a:cs typeface="Prata" pitchFamily="34" charset="-120"/>
              </a:rPr>
              <a:t>2</a:t>
            </a:r>
            <a:endParaRPr lang="en-US" sz="2500" dirty="0"/>
          </a:p>
        </p:txBody>
      </p:sp>
      <p:sp>
        <p:nvSpPr>
          <p:cNvPr id="9" name="Text 5"/>
          <p:cNvSpPr/>
          <p:nvPr/>
        </p:nvSpPr>
        <p:spPr>
          <a:xfrm>
            <a:off x="6433304" y="426934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Model</a:t>
            </a:r>
            <a:endParaRPr lang="en-US" sz="2200" dirty="0"/>
          </a:p>
        </p:txBody>
      </p:sp>
      <p:sp>
        <p:nvSpPr>
          <p:cNvPr id="10" name="Text 6"/>
          <p:cNvSpPr/>
          <p:nvPr/>
        </p:nvSpPr>
        <p:spPr>
          <a:xfrm>
            <a:off x="6433304" y="4759762"/>
            <a:ext cx="3163133"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Định nghĩa class với thuộc tính</a:t>
            </a:r>
            <a:endParaRPr lang="en-US" sz="1750" dirty="0"/>
          </a:p>
        </p:txBody>
      </p:sp>
      <p:sp>
        <p:nvSpPr>
          <p:cNvPr id="11" name="Shape 7"/>
          <p:cNvSpPr/>
          <p:nvPr/>
        </p:nvSpPr>
        <p:spPr>
          <a:xfrm>
            <a:off x="6263164" y="5362575"/>
            <a:ext cx="7516773" cy="15240"/>
          </a:xfrm>
          <a:prstGeom prst="roundRect">
            <a:avLst>
              <a:gd name="adj" fmla="val 223256"/>
            </a:avLst>
          </a:prstGeom>
          <a:solidFill>
            <a:srgbClr val="535455"/>
          </a:solidFill>
          <a:ln/>
        </p:spPr>
      </p:sp>
      <p:pic>
        <p:nvPicPr>
          <p:cNvPr id="12" name="Image 2" descr="preencoded.png"/>
          <p:cNvPicPr>
            <a:picLocks noChangeAspect="1"/>
          </p:cNvPicPr>
          <p:nvPr/>
        </p:nvPicPr>
        <p:blipFill>
          <a:blip r:embed="rId5"/>
          <a:stretch>
            <a:fillRect/>
          </a:stretch>
        </p:blipFill>
        <p:spPr>
          <a:xfrm>
            <a:off x="826294" y="5406152"/>
            <a:ext cx="6456164" cy="1306949"/>
          </a:xfrm>
          <a:prstGeom prst="rect">
            <a:avLst/>
          </a:prstGeom>
        </p:spPr>
      </p:pic>
      <p:sp>
        <p:nvSpPr>
          <p:cNvPr id="13" name="Text 8"/>
          <p:cNvSpPr/>
          <p:nvPr/>
        </p:nvSpPr>
        <p:spPr>
          <a:xfrm>
            <a:off x="3894773" y="5860256"/>
            <a:ext cx="318968" cy="398621"/>
          </a:xfrm>
          <a:prstGeom prst="rect">
            <a:avLst/>
          </a:prstGeom>
          <a:noFill/>
          <a:ln/>
        </p:spPr>
        <p:txBody>
          <a:bodyPr wrap="none" lIns="0" tIns="0" rIns="0" bIns="0" rtlCol="0" anchor="t"/>
          <a:lstStyle/>
          <a:p>
            <a:pPr marL="0" indent="0" algn="ctr">
              <a:lnSpc>
                <a:spcPts val="4000"/>
              </a:lnSpc>
              <a:buNone/>
            </a:pPr>
            <a:r>
              <a:rPr lang="en-US" sz="2500" dirty="0">
                <a:solidFill>
                  <a:srgbClr val="CFCBBF"/>
                </a:solidFill>
                <a:latin typeface="Prata" pitchFamily="34" charset="0"/>
                <a:ea typeface="Prata" pitchFamily="34" charset="-122"/>
                <a:cs typeface="Prata" pitchFamily="34" charset="-120"/>
              </a:rPr>
              <a:t>3</a:t>
            </a:r>
            <a:endParaRPr lang="en-US" sz="2500" dirty="0"/>
          </a:p>
        </p:txBody>
      </p:sp>
      <p:sp>
        <p:nvSpPr>
          <p:cNvPr id="14" name="Text 9"/>
          <p:cNvSpPr/>
          <p:nvPr/>
        </p:nvSpPr>
        <p:spPr>
          <a:xfrm>
            <a:off x="7509272" y="5632966"/>
            <a:ext cx="2715458"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Controller/Service</a:t>
            </a:r>
            <a:endParaRPr lang="en-US" sz="2200" dirty="0"/>
          </a:p>
        </p:txBody>
      </p:sp>
      <p:sp>
        <p:nvSpPr>
          <p:cNvPr id="15" name="Text 10"/>
          <p:cNvSpPr/>
          <p:nvPr/>
        </p:nvSpPr>
        <p:spPr>
          <a:xfrm>
            <a:off x="7509272" y="6123384"/>
            <a:ext cx="2715458"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Thực hiện hàm chức năng</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403033"/>
            <a:ext cx="5670590" cy="708779"/>
          </a:xfrm>
          <a:prstGeom prst="rect">
            <a:avLst/>
          </a:prstGeom>
          <a:noFill/>
          <a:ln/>
        </p:spPr>
        <p:txBody>
          <a:bodyPr wrap="none" lIns="0" tIns="0" rIns="0" bIns="0" rtlCol="0" anchor="t"/>
          <a:lstStyle/>
          <a:p>
            <a:pPr marL="0" indent="0" algn="l">
              <a:lnSpc>
                <a:spcPts val="5550"/>
              </a:lnSpc>
              <a:buNone/>
            </a:pPr>
            <a:r>
              <a:rPr lang="en-US" sz="4450" dirty="0">
                <a:solidFill>
                  <a:srgbClr val="F2E782"/>
                </a:solidFill>
                <a:latin typeface="Prata" pitchFamily="34" charset="0"/>
                <a:ea typeface="Prata" pitchFamily="34" charset="-122"/>
                <a:cs typeface="Prata" pitchFamily="34" charset="-120"/>
              </a:rPr>
              <a:t>Quá trình thực hành</a:t>
            </a:r>
            <a:endParaRPr lang="en-US" sz="4450" dirty="0"/>
          </a:p>
        </p:txBody>
      </p:sp>
      <p:sp>
        <p:nvSpPr>
          <p:cNvPr id="4" name="Shape 1"/>
          <p:cNvSpPr/>
          <p:nvPr/>
        </p:nvSpPr>
        <p:spPr>
          <a:xfrm>
            <a:off x="1048941" y="2451973"/>
            <a:ext cx="30480" cy="4374475"/>
          </a:xfrm>
          <a:prstGeom prst="roundRect">
            <a:avLst>
              <a:gd name="adj" fmla="val 111628"/>
            </a:avLst>
          </a:prstGeom>
          <a:solidFill>
            <a:srgbClr val="535455"/>
          </a:solidFill>
          <a:ln/>
        </p:spPr>
      </p:sp>
      <p:sp>
        <p:nvSpPr>
          <p:cNvPr id="5" name="Shape 2"/>
          <p:cNvSpPr/>
          <p:nvPr/>
        </p:nvSpPr>
        <p:spPr>
          <a:xfrm>
            <a:off x="1273612" y="2947035"/>
            <a:ext cx="680442" cy="30480"/>
          </a:xfrm>
          <a:prstGeom prst="roundRect">
            <a:avLst>
              <a:gd name="adj" fmla="val 111628"/>
            </a:avLst>
          </a:prstGeom>
          <a:solidFill>
            <a:srgbClr val="535455"/>
          </a:solidFill>
          <a:ln/>
        </p:spPr>
      </p:sp>
      <p:sp>
        <p:nvSpPr>
          <p:cNvPr id="6" name="Shape 3"/>
          <p:cNvSpPr/>
          <p:nvPr/>
        </p:nvSpPr>
        <p:spPr>
          <a:xfrm>
            <a:off x="793790" y="2707124"/>
            <a:ext cx="510302" cy="510302"/>
          </a:xfrm>
          <a:prstGeom prst="roundRect">
            <a:avLst>
              <a:gd name="adj" fmla="val 6667"/>
            </a:avLst>
          </a:prstGeom>
          <a:solidFill>
            <a:srgbClr val="3A3B3C"/>
          </a:solidFill>
          <a:ln/>
        </p:spPr>
      </p:sp>
      <p:sp>
        <p:nvSpPr>
          <p:cNvPr id="7" name="Text 4"/>
          <p:cNvSpPr/>
          <p:nvPr/>
        </p:nvSpPr>
        <p:spPr>
          <a:xfrm>
            <a:off x="878860" y="2749629"/>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1</a:t>
            </a:r>
            <a:endParaRPr lang="en-US" sz="2650" dirty="0"/>
          </a:p>
        </p:txBody>
      </p:sp>
      <p:sp>
        <p:nvSpPr>
          <p:cNvPr id="8" name="Text 5"/>
          <p:cNvSpPr/>
          <p:nvPr/>
        </p:nvSpPr>
        <p:spPr>
          <a:xfrm>
            <a:off x="2183011" y="2678787"/>
            <a:ext cx="3448050"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Không sử dụng điện thoại</a:t>
            </a:r>
            <a:endParaRPr lang="en-US" sz="2200" dirty="0"/>
          </a:p>
        </p:txBody>
      </p:sp>
      <p:sp>
        <p:nvSpPr>
          <p:cNvPr id="9" name="Text 6"/>
          <p:cNvSpPr/>
          <p:nvPr/>
        </p:nvSpPr>
        <p:spPr>
          <a:xfrm>
            <a:off x="2183011" y="3169206"/>
            <a:ext cx="6167199"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Trong quá trình thực hành</a:t>
            </a:r>
            <a:endParaRPr lang="en-US" sz="1750" dirty="0"/>
          </a:p>
        </p:txBody>
      </p:sp>
      <p:sp>
        <p:nvSpPr>
          <p:cNvPr id="10" name="Shape 7"/>
          <p:cNvSpPr/>
          <p:nvPr/>
        </p:nvSpPr>
        <p:spPr>
          <a:xfrm>
            <a:off x="1273612" y="4480798"/>
            <a:ext cx="680442" cy="30480"/>
          </a:xfrm>
          <a:prstGeom prst="roundRect">
            <a:avLst>
              <a:gd name="adj" fmla="val 111628"/>
            </a:avLst>
          </a:prstGeom>
          <a:solidFill>
            <a:srgbClr val="535455"/>
          </a:solidFill>
          <a:ln/>
        </p:spPr>
      </p:sp>
      <p:sp>
        <p:nvSpPr>
          <p:cNvPr id="11" name="Shape 8"/>
          <p:cNvSpPr/>
          <p:nvPr/>
        </p:nvSpPr>
        <p:spPr>
          <a:xfrm>
            <a:off x="793790" y="4240887"/>
            <a:ext cx="510302" cy="510302"/>
          </a:xfrm>
          <a:prstGeom prst="roundRect">
            <a:avLst>
              <a:gd name="adj" fmla="val 6667"/>
            </a:avLst>
          </a:prstGeom>
          <a:solidFill>
            <a:srgbClr val="3A3B3C"/>
          </a:solidFill>
          <a:ln/>
        </p:spPr>
      </p:sp>
      <p:sp>
        <p:nvSpPr>
          <p:cNvPr id="12" name="Text 9"/>
          <p:cNvSpPr/>
          <p:nvPr/>
        </p:nvSpPr>
        <p:spPr>
          <a:xfrm>
            <a:off x="878860" y="428339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2</a:t>
            </a:r>
            <a:endParaRPr lang="en-US" sz="2650" dirty="0"/>
          </a:p>
        </p:txBody>
      </p:sp>
      <p:sp>
        <p:nvSpPr>
          <p:cNvPr id="13" name="Text 10"/>
          <p:cNvSpPr/>
          <p:nvPr/>
        </p:nvSpPr>
        <p:spPr>
          <a:xfrm>
            <a:off x="2183011" y="421255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Save draft</a:t>
            </a:r>
            <a:endParaRPr lang="en-US" sz="2200" dirty="0"/>
          </a:p>
        </p:txBody>
      </p:sp>
      <p:sp>
        <p:nvSpPr>
          <p:cNvPr id="14" name="Text 11"/>
          <p:cNvSpPr/>
          <p:nvPr/>
        </p:nvSpPr>
        <p:spPr>
          <a:xfrm>
            <a:off x="2183011" y="4702969"/>
            <a:ext cx="6167199"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Từ tuần thứ 5 (slot 10)</a:t>
            </a:r>
            <a:endParaRPr lang="en-US" sz="1750" dirty="0"/>
          </a:p>
        </p:txBody>
      </p:sp>
      <p:sp>
        <p:nvSpPr>
          <p:cNvPr id="15" name="Shape 12"/>
          <p:cNvSpPr/>
          <p:nvPr/>
        </p:nvSpPr>
        <p:spPr>
          <a:xfrm>
            <a:off x="1273612" y="6014561"/>
            <a:ext cx="680442" cy="30480"/>
          </a:xfrm>
          <a:prstGeom prst="roundRect">
            <a:avLst>
              <a:gd name="adj" fmla="val 111628"/>
            </a:avLst>
          </a:prstGeom>
          <a:solidFill>
            <a:srgbClr val="535455"/>
          </a:solidFill>
          <a:ln/>
        </p:spPr>
      </p:sp>
      <p:sp>
        <p:nvSpPr>
          <p:cNvPr id="16" name="Shape 13"/>
          <p:cNvSpPr/>
          <p:nvPr/>
        </p:nvSpPr>
        <p:spPr>
          <a:xfrm>
            <a:off x="793790" y="5774650"/>
            <a:ext cx="510302" cy="510302"/>
          </a:xfrm>
          <a:prstGeom prst="roundRect">
            <a:avLst>
              <a:gd name="adj" fmla="val 6667"/>
            </a:avLst>
          </a:prstGeom>
          <a:solidFill>
            <a:srgbClr val="3A3B3C"/>
          </a:solidFill>
          <a:ln/>
        </p:spPr>
      </p:sp>
      <p:sp>
        <p:nvSpPr>
          <p:cNvPr id="17" name="Text 14"/>
          <p:cNvSpPr/>
          <p:nvPr/>
        </p:nvSpPr>
        <p:spPr>
          <a:xfrm>
            <a:off x="878860" y="5817156"/>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CFCBBF"/>
                </a:solidFill>
                <a:latin typeface="Prata" pitchFamily="34" charset="0"/>
                <a:ea typeface="Prata" pitchFamily="34" charset="-122"/>
                <a:cs typeface="Prata" pitchFamily="34" charset="-120"/>
              </a:rPr>
              <a:t>3</a:t>
            </a:r>
            <a:endParaRPr lang="en-US" sz="2650" dirty="0"/>
          </a:p>
        </p:txBody>
      </p:sp>
      <p:sp>
        <p:nvSpPr>
          <p:cNvPr id="18" name="Text 15"/>
          <p:cNvSpPr/>
          <p:nvPr/>
        </p:nvSpPr>
        <p:spPr>
          <a:xfrm>
            <a:off x="2183011" y="574631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FCBBF"/>
                </a:solidFill>
                <a:latin typeface="Prata" pitchFamily="34" charset="0"/>
                <a:ea typeface="Prata" pitchFamily="34" charset="-122"/>
                <a:cs typeface="Prata" pitchFamily="34" charset="-120"/>
              </a:rPr>
              <a:t>Review</a:t>
            </a:r>
            <a:endParaRPr lang="en-US" sz="2200" dirty="0"/>
          </a:p>
        </p:txBody>
      </p:sp>
      <p:sp>
        <p:nvSpPr>
          <p:cNvPr id="19" name="Text 16"/>
          <p:cNvSpPr/>
          <p:nvPr/>
        </p:nvSpPr>
        <p:spPr>
          <a:xfrm>
            <a:off x="2183011" y="6236732"/>
            <a:ext cx="6167199" cy="362903"/>
          </a:xfrm>
          <a:prstGeom prst="rect">
            <a:avLst/>
          </a:prstGeom>
          <a:noFill/>
          <a:ln/>
        </p:spPr>
        <p:txBody>
          <a:bodyPr wrap="none" lIns="0" tIns="0" rIns="0" bIns="0" rtlCol="0" anchor="t"/>
          <a:lstStyle/>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Trước tuần thứ 7 (trước slot 13)</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CB78DC-14FE-645E-E4A6-3073B828B914}"/>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77610369-3D69-8037-86FF-E4536745D85B}"/>
              </a:ext>
            </a:extLst>
          </p:cNvPr>
          <p:cNvPicPr>
            <a:picLocks noChangeAspect="1"/>
          </p:cNvPicPr>
          <p:nvPr/>
        </p:nvPicPr>
        <p:blipFill>
          <a:blip r:embed="rId3"/>
          <a:stretch>
            <a:fillRect/>
          </a:stretch>
        </p:blipFill>
        <p:spPr>
          <a:xfrm>
            <a:off x="9144000" y="0"/>
            <a:ext cx="5486400" cy="8229600"/>
          </a:xfrm>
          <a:prstGeom prst="rect">
            <a:avLst/>
          </a:prstGeom>
        </p:spPr>
      </p:pic>
      <p:sp>
        <p:nvSpPr>
          <p:cNvPr id="3" name="Text 0">
            <a:extLst>
              <a:ext uri="{FF2B5EF4-FFF2-40B4-BE49-F238E27FC236}">
                <a16:creationId xmlns:a16="http://schemas.microsoft.com/office/drawing/2014/main" id="{2211888C-AA08-693F-797E-81900749110C}"/>
              </a:ext>
            </a:extLst>
          </p:cNvPr>
          <p:cNvSpPr/>
          <p:nvPr/>
        </p:nvSpPr>
        <p:spPr>
          <a:xfrm>
            <a:off x="793790" y="435402"/>
            <a:ext cx="5670590" cy="708779"/>
          </a:xfrm>
          <a:prstGeom prst="rect">
            <a:avLst/>
          </a:prstGeom>
          <a:noFill/>
          <a:ln/>
        </p:spPr>
        <p:txBody>
          <a:bodyPr wrap="none" lIns="0" tIns="0" rIns="0" bIns="0" rtlCol="0" anchor="t"/>
          <a:lstStyle/>
          <a:p>
            <a:pPr marL="0" indent="0" algn="l">
              <a:lnSpc>
                <a:spcPts val="5550"/>
              </a:lnSpc>
              <a:buNone/>
            </a:pPr>
            <a:r>
              <a:rPr lang="en-US" sz="4450" dirty="0" err="1">
                <a:solidFill>
                  <a:srgbClr val="F2E782"/>
                </a:solidFill>
                <a:latin typeface="Prata" pitchFamily="34" charset="0"/>
              </a:rPr>
              <a:t>Nội</a:t>
            </a:r>
            <a:r>
              <a:rPr lang="en-US" sz="4450" dirty="0">
                <a:solidFill>
                  <a:srgbClr val="F2E782"/>
                </a:solidFill>
                <a:latin typeface="Prata" pitchFamily="34" charset="0"/>
              </a:rPr>
              <a:t> </a:t>
            </a:r>
            <a:r>
              <a:rPr lang="en-US" sz="4450" dirty="0" err="1">
                <a:solidFill>
                  <a:srgbClr val="F2E782"/>
                </a:solidFill>
                <a:latin typeface="Prata" pitchFamily="34" charset="0"/>
              </a:rPr>
              <a:t>quy</a:t>
            </a:r>
            <a:endParaRPr lang="en-US" sz="4450" dirty="0"/>
          </a:p>
        </p:txBody>
      </p:sp>
      <p:sp>
        <p:nvSpPr>
          <p:cNvPr id="9" name="Text 6">
            <a:extLst>
              <a:ext uri="{FF2B5EF4-FFF2-40B4-BE49-F238E27FC236}">
                <a16:creationId xmlns:a16="http://schemas.microsoft.com/office/drawing/2014/main" id="{B2ADFA56-4544-37E0-9522-DF9345B4780C}"/>
              </a:ext>
            </a:extLst>
          </p:cNvPr>
          <p:cNvSpPr/>
          <p:nvPr/>
        </p:nvSpPr>
        <p:spPr>
          <a:xfrm>
            <a:off x="701510" y="1281684"/>
            <a:ext cx="9222665" cy="6512514"/>
          </a:xfrm>
          <a:prstGeom prst="rect">
            <a:avLst/>
          </a:prstGeom>
          <a:noFill/>
          <a:ln/>
        </p:spPr>
        <p:txBody>
          <a:bodyPr wrap="none" lIns="0" tIns="0" rIns="0" bIns="0" rtlCol="0" anchor="t"/>
          <a:lstStyle/>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1. Vào lớp thì cất hết điện thoại, balo, đồng hồ thông minh để hết lên phía trên của lớp. </a:t>
            </a: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Để điện thoại ở người -&gt; Reject hết bài đang làm tạm + đang làm trên server </a:t>
            </a: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Nếu xem điện thoại, đồng hồ thông minh, tài liệu -&gt; nghỉ luôn</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Không</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có</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lần</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đầu</a:t>
            </a:r>
            <a:r>
              <a:rPr lang="en-US" sz="1750" dirty="0">
                <a:solidFill>
                  <a:srgbClr val="CFCBBF"/>
                </a:solidFill>
                <a:latin typeface="Raleway" pitchFamily="34" charset="0"/>
                <a:ea typeface="Raleway" pitchFamily="34" charset="-122"/>
                <a:cs typeface="Raleway" pitchFamily="34" charset="-120"/>
              </a:rPr>
              <a:t>)</a:t>
            </a:r>
            <a:endParaRPr lang="vi-VN"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Muốn tham khảo source thì vác điện thoại ra ngoài hành lang</a:t>
            </a: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	- Phải khởi động lại máy ngay trước khi thày start lớp</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Tắt</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máy</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trước</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khi</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về</a:t>
            </a:r>
            <a:r>
              <a:rPr lang="en-US" sz="1750" dirty="0">
                <a:solidFill>
                  <a:srgbClr val="CFCBBF"/>
                </a:solidFill>
                <a:latin typeface="Raleway" pitchFamily="34" charset="0"/>
                <a:ea typeface="Raleway" pitchFamily="34" charset="-122"/>
                <a:cs typeface="Raleway" pitchFamily="34" charset="-120"/>
              </a:rPr>
              <a:t>.</a:t>
            </a:r>
            <a:endParaRPr lang="vi-VN"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2. Phát hiện học hộ, cheating mức độ nặng -&gt; sẽ bàn giao cho khảo thí</a:t>
            </a: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3. Điểm danh duy nhất 1 lần khi bắt đầu giờ học 10 phút.</a:t>
            </a: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4. Làm bài số S.P0061 ở tuần đầu tiên. Sau đó các em tự chọn. </a:t>
            </a:r>
            <a:endParaRPr lang="en-US"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Không</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làm</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bài</a:t>
            </a:r>
            <a:r>
              <a:rPr lang="en-US" sz="1750" dirty="0">
                <a:solidFill>
                  <a:srgbClr val="CFCBBF"/>
                </a:solidFill>
                <a:latin typeface="Raleway" pitchFamily="34" charset="0"/>
                <a:ea typeface="Raleway" pitchFamily="34" charset="-122"/>
                <a:cs typeface="Raleway" pitchFamily="34" charset="-120"/>
              </a:rPr>
              <a:t> P0065 do </a:t>
            </a:r>
            <a:r>
              <a:rPr lang="en-US" sz="1750" dirty="0" err="1">
                <a:solidFill>
                  <a:srgbClr val="CFCBBF"/>
                </a:solidFill>
                <a:latin typeface="Raleway" pitchFamily="34" charset="0"/>
                <a:ea typeface="Raleway" pitchFamily="34" charset="-122"/>
                <a:cs typeface="Raleway" pitchFamily="34" charset="-120"/>
              </a:rPr>
              <a:t>đã</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có</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ví</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dụ</a:t>
            </a:r>
            <a:endParaRPr lang="en-US"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en-US" sz="1750" dirty="0">
                <a:solidFill>
                  <a:srgbClr val="CFCBBF"/>
                </a:solidFill>
                <a:latin typeface="Raleway" pitchFamily="34" charset="0"/>
                <a:ea typeface="Raleway" pitchFamily="34" charset="-122"/>
                <a:cs typeface="Raleway" pitchFamily="34" charset="-120"/>
              </a:rPr>
              <a:t>- </a:t>
            </a:r>
            <a:r>
              <a:rPr lang="vi-VN" sz="1750" dirty="0">
                <a:solidFill>
                  <a:srgbClr val="CFCBBF"/>
                </a:solidFill>
                <a:latin typeface="Raleway" pitchFamily="34" charset="0"/>
                <a:ea typeface="Raleway" pitchFamily="34" charset="-122"/>
                <a:cs typeface="Raleway" pitchFamily="34" charset="-120"/>
              </a:rPr>
              <a:t>Các bài liên quan thuật toán như fibo, sắp xếp</a:t>
            </a:r>
            <a:r>
              <a:rPr lang="en-US" sz="1750" dirty="0">
                <a:solidFill>
                  <a:srgbClr val="CFCBBF"/>
                </a:solidFill>
                <a:latin typeface="Raleway" pitchFamily="34" charset="0"/>
                <a:ea typeface="Raleway" pitchFamily="34" charset="-122"/>
                <a:cs typeface="Raleway" pitchFamily="34" charset="-120"/>
              </a:rPr>
              <a:t>,…</a:t>
            </a:r>
            <a:r>
              <a:rPr lang="vi-VN" sz="1750" dirty="0">
                <a:solidFill>
                  <a:srgbClr val="CFCBBF"/>
                </a:solidFill>
                <a:latin typeface="Raleway" pitchFamily="34" charset="0"/>
                <a:ea typeface="Raleway" pitchFamily="34" charset="-122"/>
                <a:cs typeface="Raleway" pitchFamily="34" charset="-120"/>
              </a:rPr>
              <a:t> cũng phải làm OOP, </a:t>
            </a:r>
            <a:endParaRPr lang="en-US"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không OOP -&gt; không review.</a:t>
            </a:r>
            <a:endParaRPr lang="en-US" sz="1750" dirty="0">
              <a:solidFill>
                <a:srgbClr val="CFCBBF"/>
              </a:solidFill>
              <a:latin typeface="Raleway" pitchFamily="34" charset="0"/>
              <a:ea typeface="Raleway" pitchFamily="34" charset="-122"/>
              <a:cs typeface="Raleway" pitchFamily="34" charset="-120"/>
            </a:endParaRPr>
          </a:p>
          <a:p>
            <a:pPr marL="285750" indent="-285750" algn="l">
              <a:lnSpc>
                <a:spcPts val="2850"/>
              </a:lnSpc>
              <a:buFontTx/>
              <a:buChar char="-"/>
            </a:pPr>
            <a:r>
              <a:rPr lang="en-US" sz="1750" dirty="0" err="1">
                <a:solidFill>
                  <a:srgbClr val="CFCBBF"/>
                </a:solidFill>
                <a:latin typeface="Raleway" pitchFamily="34" charset="0"/>
                <a:ea typeface="Raleway" pitchFamily="34" charset="-122"/>
                <a:cs typeface="Raleway" pitchFamily="34" charset="-120"/>
              </a:rPr>
              <a:t>Bài</a:t>
            </a:r>
            <a:r>
              <a:rPr lang="en-US" sz="1750" dirty="0">
                <a:solidFill>
                  <a:srgbClr val="CFCBBF"/>
                </a:solidFill>
                <a:latin typeface="Raleway" pitchFamily="34" charset="0"/>
                <a:ea typeface="Raleway" pitchFamily="34" charset="-122"/>
                <a:cs typeface="Raleway" pitchFamily="34" charset="-120"/>
              </a:rPr>
              <a:t> candidate </a:t>
            </a:r>
            <a:r>
              <a:rPr lang="en-US" sz="1750" dirty="0" err="1">
                <a:solidFill>
                  <a:srgbClr val="CFCBBF"/>
                </a:solidFill>
                <a:latin typeface="Raleway" pitchFamily="34" charset="0"/>
                <a:ea typeface="Raleway" pitchFamily="34" charset="-122"/>
                <a:cs typeface="Raleway" pitchFamily="34" charset="-120"/>
              </a:rPr>
              <a:t>cần</a:t>
            </a:r>
            <a:r>
              <a:rPr lang="en-US" sz="1750" dirty="0">
                <a:solidFill>
                  <a:srgbClr val="CFCBBF"/>
                </a:solidFill>
                <a:latin typeface="Raleway" pitchFamily="34" charset="0"/>
                <a:ea typeface="Raleway" pitchFamily="34" charset="-122"/>
                <a:cs typeface="Raleway" pitchFamily="34" charset="-120"/>
              </a:rPr>
              <a:t> implement </a:t>
            </a:r>
            <a:r>
              <a:rPr lang="en-US" sz="1750" dirty="0" err="1">
                <a:solidFill>
                  <a:srgbClr val="CFCBBF"/>
                </a:solidFill>
                <a:latin typeface="Raleway" pitchFamily="34" charset="0"/>
                <a:ea typeface="Raleway" pitchFamily="34" charset="-122"/>
                <a:cs typeface="Raleway" pitchFamily="34" charset="-120"/>
              </a:rPr>
              <a:t>đầy</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đủ</a:t>
            </a:r>
            <a:r>
              <a:rPr lang="en-US" sz="1750" dirty="0">
                <a:solidFill>
                  <a:srgbClr val="CFCBBF"/>
                </a:solidFill>
                <a:latin typeface="Raleway" pitchFamily="34" charset="0"/>
                <a:ea typeface="Raleway" pitchFamily="34" charset="-122"/>
                <a:cs typeface="Raleway" pitchFamily="34" charset="-120"/>
              </a:rPr>
              <a:t> SOD </a:t>
            </a:r>
            <a:r>
              <a:rPr lang="en-US" sz="1750" dirty="0" err="1">
                <a:solidFill>
                  <a:srgbClr val="CFCBBF"/>
                </a:solidFill>
                <a:latin typeface="Raleway" pitchFamily="34" charset="0"/>
                <a:ea typeface="Raleway" pitchFamily="34" charset="-122"/>
                <a:cs typeface="Raleway" pitchFamily="34" charset="-120"/>
              </a:rPr>
              <a:t>trong</a:t>
            </a:r>
            <a:r>
              <a:rPr lang="en-US" sz="1750" dirty="0">
                <a:solidFill>
                  <a:srgbClr val="CFCBBF"/>
                </a:solidFill>
                <a:latin typeface="Raleway" pitchFamily="34" charset="0"/>
                <a:ea typeface="Raleway" pitchFamily="34" charset="-122"/>
                <a:cs typeface="Raleway" pitchFamily="34" charset="-120"/>
              </a:rPr>
              <a:t> solid -&gt; </a:t>
            </a:r>
            <a:r>
              <a:rPr lang="en-US" sz="1750" dirty="0" err="1">
                <a:solidFill>
                  <a:srgbClr val="CFCBBF"/>
                </a:solidFill>
                <a:latin typeface="Raleway" pitchFamily="34" charset="0"/>
                <a:ea typeface="Raleway" pitchFamily="34" charset="-122"/>
                <a:cs typeface="Raleway" pitchFamily="34" charset="-120"/>
              </a:rPr>
              <a:t>rất</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khó</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không</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nên</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liều</a:t>
            </a:r>
            <a:endParaRPr lang="en-US" sz="1750" dirty="0">
              <a:solidFill>
                <a:srgbClr val="CFCBBF"/>
              </a:solidFill>
              <a:latin typeface="Raleway" pitchFamily="34" charset="0"/>
              <a:ea typeface="Raleway" pitchFamily="34" charset="-122"/>
              <a:cs typeface="Raleway" pitchFamily="34" charset="-120"/>
            </a:endParaRPr>
          </a:p>
          <a:p>
            <a:pPr marL="285750" indent="-285750" algn="l">
              <a:lnSpc>
                <a:spcPts val="2850"/>
              </a:lnSpc>
              <a:buFontTx/>
              <a:buChar char="-"/>
            </a:pPr>
            <a:r>
              <a:rPr lang="en-US" sz="1750" dirty="0" err="1">
                <a:solidFill>
                  <a:srgbClr val="CFCBBF"/>
                </a:solidFill>
                <a:latin typeface="Raleway" pitchFamily="34" charset="0"/>
                <a:ea typeface="Raleway" pitchFamily="34" charset="-122"/>
                <a:cs typeface="Raleway" pitchFamily="34" charset="-120"/>
              </a:rPr>
              <a:t>Bài</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mua</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bán</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hoa</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quả</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cần</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thiết</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kế</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được</a:t>
            </a:r>
            <a:r>
              <a:rPr lang="en-US" sz="1750" dirty="0">
                <a:solidFill>
                  <a:srgbClr val="CFCBBF"/>
                </a:solidFill>
                <a:latin typeface="Raleway" pitchFamily="34" charset="0"/>
                <a:ea typeface="Raleway" pitchFamily="34" charset="-122"/>
                <a:cs typeface="Raleway" pitchFamily="34" charset="-120"/>
              </a:rPr>
              <a:t> ERD </a:t>
            </a:r>
            <a:r>
              <a:rPr lang="en-US" sz="1750" dirty="0" err="1">
                <a:solidFill>
                  <a:srgbClr val="CFCBBF"/>
                </a:solidFill>
                <a:latin typeface="Raleway" pitchFamily="34" charset="0"/>
                <a:ea typeface="Raleway" pitchFamily="34" charset="-122"/>
                <a:cs typeface="Raleway" pitchFamily="34" charset="-120"/>
              </a:rPr>
              <a:t>cho</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phép</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mỗi</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lần</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mua</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nhiều</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loại</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quả</a:t>
            </a:r>
            <a:r>
              <a:rPr lang="en-US" sz="1750" dirty="0">
                <a:solidFill>
                  <a:srgbClr val="CFCBBF"/>
                </a:solidFill>
                <a:latin typeface="Raleway" pitchFamily="34" charset="0"/>
                <a:ea typeface="Raleway" pitchFamily="34" charset="-122"/>
                <a:cs typeface="Raleway" pitchFamily="34" charset="-120"/>
              </a:rPr>
              <a:t>, </a:t>
            </a:r>
          </a:p>
          <a:p>
            <a:pPr algn="l">
              <a:lnSpc>
                <a:spcPts val="2850"/>
              </a:lnSpc>
            </a:pPr>
            <a:r>
              <a:rPr lang="en-US" sz="1750" dirty="0" err="1">
                <a:solidFill>
                  <a:srgbClr val="CFCBBF"/>
                </a:solidFill>
                <a:latin typeface="Raleway" pitchFamily="34" charset="0"/>
                <a:ea typeface="Raleway" pitchFamily="34" charset="-122"/>
                <a:cs typeface="Raleway" pitchFamily="34" charset="-120"/>
              </a:rPr>
              <a:t>có</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thể</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kiểm</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tra</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số</a:t>
            </a:r>
            <a:r>
              <a:rPr lang="en-US" sz="1750" dirty="0">
                <a:solidFill>
                  <a:srgbClr val="CFCBBF"/>
                </a:solidFill>
                <a:latin typeface="Raleway" pitchFamily="34" charset="0"/>
                <a:ea typeface="Raleway" pitchFamily="34" charset="-122"/>
                <a:cs typeface="Raleway" pitchFamily="34" charset="-120"/>
              </a:rPr>
              <a:t> hang </a:t>
            </a:r>
            <a:r>
              <a:rPr lang="en-US" sz="1750" dirty="0" err="1">
                <a:solidFill>
                  <a:srgbClr val="CFCBBF"/>
                </a:solidFill>
                <a:latin typeface="Raleway" pitchFamily="34" charset="0"/>
                <a:ea typeface="Raleway" pitchFamily="34" charset="-122"/>
                <a:cs typeface="Raleway" pitchFamily="34" charset="-120"/>
              </a:rPr>
              <a:t>tồn</a:t>
            </a:r>
            <a:r>
              <a:rPr lang="en-US" sz="1750" dirty="0">
                <a:solidFill>
                  <a:srgbClr val="CFCBBF"/>
                </a:solidFill>
                <a:latin typeface="Raleway" pitchFamily="34" charset="0"/>
                <a:ea typeface="Raleway" pitchFamily="34" charset="-122"/>
                <a:cs typeface="Raleway" pitchFamily="34" charset="-120"/>
              </a:rPr>
              <a:t> -&gt; </a:t>
            </a:r>
            <a:r>
              <a:rPr lang="en-US" sz="1750" dirty="0" err="1">
                <a:solidFill>
                  <a:srgbClr val="CFCBBF"/>
                </a:solidFill>
                <a:latin typeface="Raleway" pitchFamily="34" charset="0"/>
                <a:ea typeface="Raleway" pitchFamily="34" charset="-122"/>
                <a:cs typeface="Raleway" pitchFamily="34" charset="-120"/>
              </a:rPr>
              <a:t>cũng</a:t>
            </a:r>
            <a:r>
              <a:rPr lang="en-US" sz="1750" dirty="0">
                <a:solidFill>
                  <a:srgbClr val="CFCBBF"/>
                </a:solidFill>
                <a:latin typeface="Raleway" pitchFamily="34" charset="0"/>
                <a:ea typeface="Raleway" pitchFamily="34" charset="-122"/>
                <a:cs typeface="Raleway" pitchFamily="34" charset="-120"/>
              </a:rPr>
              <a:t> </a:t>
            </a:r>
            <a:r>
              <a:rPr lang="en-US" sz="1750" dirty="0" err="1">
                <a:solidFill>
                  <a:srgbClr val="CFCBBF"/>
                </a:solidFill>
                <a:latin typeface="Raleway" pitchFamily="34" charset="0"/>
                <a:ea typeface="Raleway" pitchFamily="34" charset="-122"/>
                <a:cs typeface="Raleway" pitchFamily="34" charset="-120"/>
              </a:rPr>
              <a:t>khó</a:t>
            </a:r>
            <a:endParaRPr lang="vi-VN" sz="1750" dirty="0">
              <a:solidFill>
                <a:srgbClr val="CFCBBF"/>
              </a:solidFill>
              <a:latin typeface="Raleway" pitchFamily="34" charset="0"/>
              <a:ea typeface="Raleway" pitchFamily="34" charset="-122"/>
              <a:cs typeface="Raleway" pitchFamily="34" charset="-120"/>
            </a:endParaRPr>
          </a:p>
          <a:p>
            <a:pPr marL="0" indent="0" algn="l">
              <a:lnSpc>
                <a:spcPts val="2850"/>
              </a:lnSpc>
              <a:buNone/>
            </a:pPr>
            <a:r>
              <a:rPr lang="vi-VN" sz="1750" dirty="0">
                <a:solidFill>
                  <a:srgbClr val="CFCBBF"/>
                </a:solidFill>
                <a:latin typeface="Raleway" pitchFamily="34" charset="0"/>
                <a:ea typeface="Raleway" pitchFamily="34" charset="-122"/>
                <a:cs typeface="Raleway" pitchFamily="34" charset="-120"/>
              </a:rPr>
              <a:t>5. Chỉ review tối đa 3 bài/SV/1slot. Chỉ nhận review khi request trước khi kết thúc giờ 30 phút.</a:t>
            </a:r>
          </a:p>
        </p:txBody>
      </p:sp>
    </p:spTree>
    <p:extLst>
      <p:ext uri="{BB962C8B-B14F-4D97-AF65-F5344CB8AC3E}">
        <p14:creationId xmlns:p14="http://schemas.microsoft.com/office/powerpoint/2010/main" val="37313073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712</TotalTime>
  <Words>878</Words>
  <Application>Microsoft Office PowerPoint</Application>
  <PresentationFormat>Custom</PresentationFormat>
  <Paragraphs>112</Paragraphs>
  <Slides>10</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Raleway</vt:lpstr>
      <vt:lpstr>Raleway Bold</vt:lpstr>
      <vt:lpstr>Prata</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Nguyễn Văn An</cp:lastModifiedBy>
  <cp:revision>14</cp:revision>
  <dcterms:created xsi:type="dcterms:W3CDTF">2025-04-11T11:45:18Z</dcterms:created>
  <dcterms:modified xsi:type="dcterms:W3CDTF">2025-05-11T06:03:01Z</dcterms:modified>
</cp:coreProperties>
</file>